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4293" r:id="rId1"/>
    <p:sldMasterId id="2147484305" r:id="rId2"/>
  </p:sldMasterIdLst>
  <p:notesMasterIdLst>
    <p:notesMasterId r:id="rId28"/>
  </p:notesMasterIdLst>
  <p:handoutMasterIdLst>
    <p:handoutMasterId r:id="rId29"/>
  </p:handoutMasterIdLst>
  <p:sldIdLst>
    <p:sldId id="359" r:id="rId3"/>
    <p:sldId id="273" r:id="rId4"/>
    <p:sldId id="452" r:id="rId5"/>
    <p:sldId id="399" r:id="rId6"/>
    <p:sldId id="441" r:id="rId7"/>
    <p:sldId id="386" r:id="rId8"/>
    <p:sldId id="367" r:id="rId9"/>
    <p:sldId id="448" r:id="rId10"/>
    <p:sldId id="442" r:id="rId11"/>
    <p:sldId id="369" r:id="rId12"/>
    <p:sldId id="361" r:id="rId13"/>
    <p:sldId id="364" r:id="rId14"/>
    <p:sldId id="444" r:id="rId15"/>
    <p:sldId id="414" r:id="rId16"/>
    <p:sldId id="430" r:id="rId17"/>
    <p:sldId id="431" r:id="rId18"/>
    <p:sldId id="436" r:id="rId19"/>
    <p:sldId id="450" r:id="rId20"/>
    <p:sldId id="449" r:id="rId21"/>
    <p:sldId id="341" r:id="rId22"/>
    <p:sldId id="403" r:id="rId23"/>
    <p:sldId id="405" r:id="rId24"/>
    <p:sldId id="360" r:id="rId25"/>
    <p:sldId id="453" r:id="rId26"/>
    <p:sldId id="451" r:id="rId27"/>
  </p:sldIdLst>
  <p:sldSz cx="10160000" cy="7620000"/>
  <p:notesSz cx="7102475" cy="9388475"/>
  <p:embeddedFontLs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Trebuchet MS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1pPr>
    <a:lvl2pPr marL="457195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2pPr>
    <a:lvl3pPr marL="914391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3pPr>
    <a:lvl4pPr marL="1371586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4pPr>
    <a:lvl5pPr marL="1828782" algn="ctr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5pPr>
    <a:lvl6pPr marL="2285977" algn="l" defTabSz="914391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6pPr>
    <a:lvl7pPr marL="2743173" algn="l" defTabSz="914391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7pPr>
    <a:lvl8pPr marL="3200368" algn="l" defTabSz="914391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8pPr>
    <a:lvl9pPr marL="3657563" algn="l" defTabSz="914391" rtl="0" eaLnBrk="1" latinLnBrk="0" hangingPunct="1">
      <a:defRPr sz="3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38F72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2" autoAdjust="0"/>
    <p:restoredTop sz="93545" autoAdjust="0"/>
  </p:normalViewPr>
  <p:slideViewPr>
    <p:cSldViewPr>
      <p:cViewPr varScale="1">
        <p:scale>
          <a:sx n="70" d="100"/>
          <a:sy n="70" d="100"/>
        </p:scale>
        <p:origin x="-120" y="-654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044" y="-108"/>
      </p:cViewPr>
      <p:guideLst>
        <p:guide orient="horz" pos="2957"/>
        <p:guide pos="2237"/>
      </p:guideLst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9.3243639578752244E-2"/>
          <c:y val="4.7743695837924004E-2"/>
          <c:w val="0.84939148279143872"/>
          <c:h val="0.64319476937059494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No Compensation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First Customer</c:v>
                </c:pt>
                <c:pt idx="3">
                  <c:v>Last Customer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125</c:v>
                </c:pt>
                <c:pt idx="1">
                  <c:v>121.5</c:v>
                </c:pt>
                <c:pt idx="2">
                  <c:v>119</c:v>
                </c:pt>
                <c:pt idx="3">
                  <c:v>117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W/ Capacitors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First Customer</c:v>
                </c:pt>
                <c:pt idx="3">
                  <c:v>Last Customer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marker val="1"/>
        <c:axId val="103989248"/>
        <c:axId val="103990784"/>
      </c:lineChart>
      <c:catAx>
        <c:axId val="103989248"/>
        <c:scaling>
          <c:orientation val="minMax"/>
        </c:scaling>
        <c:axPos val="b"/>
        <c:tickLblPos val="nextTo"/>
        <c:crossAx val="103990784"/>
        <c:crosses val="autoZero"/>
        <c:auto val="1"/>
        <c:lblAlgn val="ctr"/>
        <c:lblOffset val="100"/>
      </c:catAx>
      <c:valAx>
        <c:axId val="103990784"/>
        <c:scaling>
          <c:orientation val="minMax"/>
          <c:min val="115"/>
        </c:scaling>
        <c:axPos val="l"/>
        <c:majorGridlines/>
        <c:numFmt formatCode="General" sourceLinked="1"/>
        <c:tickLblPos val="nextTo"/>
        <c:crossAx val="103989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423478227279857"/>
          <c:y val="0.89854218474266123"/>
          <c:w val="0.63069297581730854"/>
          <c:h val="0.10145781525733563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F51A3-8D5B-4E20-956C-B4C102AE3905}" type="doc">
      <dgm:prSet loTypeId="urn:microsoft.com/office/officeart/2005/8/layout/gear1" loCatId="relationship" qsTypeId="urn:microsoft.com/office/officeart/2005/8/quickstyle/3d2" qsCatId="3D" csTypeId="urn:microsoft.com/office/officeart/2005/8/colors/accent1_2" csCatId="accent1" phldr="1"/>
      <dgm:spPr/>
    </dgm:pt>
    <dgm:pt modelId="{3C6E14C9-8CCE-4AB2-9089-13CA47894BE8}">
      <dgm:prSet phldrT="[Text]"/>
      <dgm:spPr/>
      <dgm:t>
        <a:bodyPr/>
        <a:lstStyle/>
        <a:p>
          <a:r>
            <a:rPr lang="en-US" dirty="0" smtClean="0"/>
            <a:t>AMI</a:t>
          </a:r>
          <a:endParaRPr lang="en-US" dirty="0"/>
        </a:p>
      </dgm:t>
    </dgm:pt>
    <dgm:pt modelId="{DDD72199-702F-41A7-9238-EF4FBE26E51C}" type="parTrans" cxnId="{EA7F4583-957F-4A5E-94AE-B441A65BD332}">
      <dgm:prSet/>
      <dgm:spPr/>
      <dgm:t>
        <a:bodyPr/>
        <a:lstStyle/>
        <a:p>
          <a:endParaRPr lang="en-US"/>
        </a:p>
      </dgm:t>
    </dgm:pt>
    <dgm:pt modelId="{5EF75D25-6159-416B-9177-AF7CD3D63EA2}" type="sibTrans" cxnId="{EA7F4583-957F-4A5E-94AE-B441A65BD332}">
      <dgm:prSet/>
      <dgm:spPr/>
      <dgm:t>
        <a:bodyPr/>
        <a:lstStyle/>
        <a:p>
          <a:endParaRPr lang="en-US"/>
        </a:p>
      </dgm:t>
    </dgm:pt>
    <dgm:pt modelId="{0F44E7D4-B923-452E-AA8F-2250355740B8}">
      <dgm:prSet phldrT="[Text]"/>
      <dgm:spPr/>
      <dgm:t>
        <a:bodyPr/>
        <a:lstStyle/>
        <a:p>
          <a:r>
            <a:rPr lang="en-US" dirty="0" smtClean="0"/>
            <a:t>DA</a:t>
          </a:r>
          <a:endParaRPr lang="en-US" dirty="0"/>
        </a:p>
      </dgm:t>
    </dgm:pt>
    <dgm:pt modelId="{80EEC87C-2EE2-4482-A5C7-ED7C6148D15A}" type="parTrans" cxnId="{463C9A99-6028-4507-9A2C-B0DD5A9C0382}">
      <dgm:prSet/>
      <dgm:spPr/>
      <dgm:t>
        <a:bodyPr/>
        <a:lstStyle/>
        <a:p>
          <a:endParaRPr lang="en-US"/>
        </a:p>
      </dgm:t>
    </dgm:pt>
    <dgm:pt modelId="{E2FD5DD6-2145-42E7-B024-B3B64764DAB3}" type="sibTrans" cxnId="{463C9A99-6028-4507-9A2C-B0DD5A9C0382}">
      <dgm:prSet/>
      <dgm:spPr/>
      <dgm:t>
        <a:bodyPr/>
        <a:lstStyle/>
        <a:p>
          <a:endParaRPr lang="en-US"/>
        </a:p>
      </dgm:t>
    </dgm:pt>
    <dgm:pt modelId="{2E9CDE28-DD5C-403D-BA12-595EBC95CB1B}">
      <dgm:prSet phldrT="[Text]"/>
      <dgm:spPr/>
      <dgm:t>
        <a:bodyPr/>
        <a:lstStyle/>
        <a:p>
          <a:r>
            <a:rPr lang="en-US" dirty="0" smtClean="0"/>
            <a:t>DR</a:t>
          </a:r>
          <a:endParaRPr lang="en-US" dirty="0"/>
        </a:p>
      </dgm:t>
    </dgm:pt>
    <dgm:pt modelId="{C74E1223-A830-4F31-B05E-46A5EEC2D56D}" type="parTrans" cxnId="{D2AD6875-EB5E-4D45-9858-59E9B7A6CEE8}">
      <dgm:prSet/>
      <dgm:spPr/>
      <dgm:t>
        <a:bodyPr/>
        <a:lstStyle/>
        <a:p>
          <a:endParaRPr lang="en-US"/>
        </a:p>
      </dgm:t>
    </dgm:pt>
    <dgm:pt modelId="{BA421BDA-CFB9-4063-BDB8-18751FADCA13}" type="sibTrans" cxnId="{D2AD6875-EB5E-4D45-9858-59E9B7A6CEE8}">
      <dgm:prSet/>
      <dgm:spPr/>
      <dgm:t>
        <a:bodyPr/>
        <a:lstStyle/>
        <a:p>
          <a:endParaRPr lang="en-US"/>
        </a:p>
      </dgm:t>
    </dgm:pt>
    <dgm:pt modelId="{D6E7EA54-21D7-4A74-BC68-84BB72444564}" type="pres">
      <dgm:prSet presAssocID="{E5BF51A3-8D5B-4E20-956C-B4C102AE390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51C63A4-2A53-457F-9062-02ABF5CA71E3}" type="pres">
      <dgm:prSet presAssocID="{3C6E14C9-8CCE-4AB2-9089-13CA47894BE8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EB387B-A99E-41A7-A895-26C3194D24BB}" type="pres">
      <dgm:prSet presAssocID="{3C6E14C9-8CCE-4AB2-9089-13CA47894BE8}" presName="gear1srcNode" presStyleLbl="node1" presStyleIdx="0" presStyleCnt="3"/>
      <dgm:spPr/>
      <dgm:t>
        <a:bodyPr/>
        <a:lstStyle/>
        <a:p>
          <a:endParaRPr lang="en-US"/>
        </a:p>
      </dgm:t>
    </dgm:pt>
    <dgm:pt modelId="{4900BD67-EB8D-4076-8C2A-8D462DF1CCB2}" type="pres">
      <dgm:prSet presAssocID="{3C6E14C9-8CCE-4AB2-9089-13CA47894BE8}" presName="gear1dstNode" presStyleLbl="node1" presStyleIdx="0" presStyleCnt="3"/>
      <dgm:spPr/>
      <dgm:t>
        <a:bodyPr/>
        <a:lstStyle/>
        <a:p>
          <a:endParaRPr lang="en-US"/>
        </a:p>
      </dgm:t>
    </dgm:pt>
    <dgm:pt modelId="{A1FF0DCC-FD9E-4496-AD48-7ECF15BC105A}" type="pres">
      <dgm:prSet presAssocID="{0F44E7D4-B923-452E-AA8F-2250355740B8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43011-1837-4E89-9D6A-34D9B5540395}" type="pres">
      <dgm:prSet presAssocID="{0F44E7D4-B923-452E-AA8F-2250355740B8}" presName="gear2srcNode" presStyleLbl="node1" presStyleIdx="1" presStyleCnt="3"/>
      <dgm:spPr/>
      <dgm:t>
        <a:bodyPr/>
        <a:lstStyle/>
        <a:p>
          <a:endParaRPr lang="en-US"/>
        </a:p>
      </dgm:t>
    </dgm:pt>
    <dgm:pt modelId="{49FEEA03-35C1-4E34-B6F3-701E3C72EABA}" type="pres">
      <dgm:prSet presAssocID="{0F44E7D4-B923-452E-AA8F-2250355740B8}" presName="gear2dstNode" presStyleLbl="node1" presStyleIdx="1" presStyleCnt="3"/>
      <dgm:spPr/>
      <dgm:t>
        <a:bodyPr/>
        <a:lstStyle/>
        <a:p>
          <a:endParaRPr lang="en-US"/>
        </a:p>
      </dgm:t>
    </dgm:pt>
    <dgm:pt modelId="{4C936F83-C546-4A80-AA8E-2DA685C886D6}" type="pres">
      <dgm:prSet presAssocID="{2E9CDE28-DD5C-403D-BA12-595EBC95CB1B}" presName="gear3" presStyleLbl="node1" presStyleIdx="2" presStyleCnt="3" custLinFactNeighborX="-2590"/>
      <dgm:spPr/>
      <dgm:t>
        <a:bodyPr/>
        <a:lstStyle/>
        <a:p>
          <a:endParaRPr lang="en-US"/>
        </a:p>
      </dgm:t>
    </dgm:pt>
    <dgm:pt modelId="{CEC68D29-5305-446E-868A-F4418793FC34}" type="pres">
      <dgm:prSet presAssocID="{2E9CDE28-DD5C-403D-BA12-595EBC95CB1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6B4928-4DA9-4DD8-B3F2-CAD89B27B605}" type="pres">
      <dgm:prSet presAssocID="{2E9CDE28-DD5C-403D-BA12-595EBC95CB1B}" presName="gear3srcNode" presStyleLbl="node1" presStyleIdx="2" presStyleCnt="3"/>
      <dgm:spPr/>
      <dgm:t>
        <a:bodyPr/>
        <a:lstStyle/>
        <a:p>
          <a:endParaRPr lang="en-US"/>
        </a:p>
      </dgm:t>
    </dgm:pt>
    <dgm:pt modelId="{D95AB3B4-0EBE-4A83-BF31-98DFCA51B36E}" type="pres">
      <dgm:prSet presAssocID="{2E9CDE28-DD5C-403D-BA12-595EBC95CB1B}" presName="gear3dstNode" presStyleLbl="node1" presStyleIdx="2" presStyleCnt="3"/>
      <dgm:spPr/>
      <dgm:t>
        <a:bodyPr/>
        <a:lstStyle/>
        <a:p>
          <a:endParaRPr lang="en-US"/>
        </a:p>
      </dgm:t>
    </dgm:pt>
    <dgm:pt modelId="{82BE05BC-124C-4A53-BA66-BE714E5439E2}" type="pres">
      <dgm:prSet presAssocID="{5EF75D25-6159-416B-9177-AF7CD3D63EA2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224AED34-D21B-415C-9481-685D5878B2DB}" type="pres">
      <dgm:prSet presAssocID="{E2FD5DD6-2145-42E7-B024-B3B64764DAB3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9CC4BFDD-AF5D-4DCC-B138-09C4C69136AD}" type="pres">
      <dgm:prSet presAssocID="{BA421BDA-CFB9-4063-BDB8-18751FADCA13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A7F4583-957F-4A5E-94AE-B441A65BD332}" srcId="{E5BF51A3-8D5B-4E20-956C-B4C102AE3905}" destId="{3C6E14C9-8CCE-4AB2-9089-13CA47894BE8}" srcOrd="0" destOrd="0" parTransId="{DDD72199-702F-41A7-9238-EF4FBE26E51C}" sibTransId="{5EF75D25-6159-416B-9177-AF7CD3D63EA2}"/>
    <dgm:cxn modelId="{471E5A5D-8A0E-4D16-8B67-1BC2EC3E6B3E}" type="presOf" srcId="{0F44E7D4-B923-452E-AA8F-2250355740B8}" destId="{90443011-1837-4E89-9D6A-34D9B5540395}" srcOrd="1" destOrd="0" presId="urn:microsoft.com/office/officeart/2005/8/layout/gear1"/>
    <dgm:cxn modelId="{D2AD6875-EB5E-4D45-9858-59E9B7A6CEE8}" srcId="{E5BF51A3-8D5B-4E20-956C-B4C102AE3905}" destId="{2E9CDE28-DD5C-403D-BA12-595EBC95CB1B}" srcOrd="2" destOrd="0" parTransId="{C74E1223-A830-4F31-B05E-46A5EEC2D56D}" sibTransId="{BA421BDA-CFB9-4063-BDB8-18751FADCA13}"/>
    <dgm:cxn modelId="{3434BE97-744F-4589-85EF-952C4476A24B}" type="presOf" srcId="{BA421BDA-CFB9-4063-BDB8-18751FADCA13}" destId="{9CC4BFDD-AF5D-4DCC-B138-09C4C69136AD}" srcOrd="0" destOrd="0" presId="urn:microsoft.com/office/officeart/2005/8/layout/gear1"/>
    <dgm:cxn modelId="{FB71F07F-44F6-4B65-8EFA-A5FAA987479D}" type="presOf" srcId="{3C6E14C9-8CCE-4AB2-9089-13CA47894BE8}" destId="{38EB387B-A99E-41A7-A895-26C3194D24BB}" srcOrd="1" destOrd="0" presId="urn:microsoft.com/office/officeart/2005/8/layout/gear1"/>
    <dgm:cxn modelId="{967CCC6B-F91B-4296-87CB-672EE1454271}" type="presOf" srcId="{2E9CDE28-DD5C-403D-BA12-595EBC95CB1B}" destId="{CEC68D29-5305-446E-868A-F4418793FC34}" srcOrd="1" destOrd="0" presId="urn:microsoft.com/office/officeart/2005/8/layout/gear1"/>
    <dgm:cxn modelId="{B85A19A4-7534-4F41-96C5-4B371A7ED373}" type="presOf" srcId="{5EF75D25-6159-416B-9177-AF7CD3D63EA2}" destId="{82BE05BC-124C-4A53-BA66-BE714E5439E2}" srcOrd="0" destOrd="0" presId="urn:microsoft.com/office/officeart/2005/8/layout/gear1"/>
    <dgm:cxn modelId="{2FD22EBF-152F-4ED2-858C-C414644DC17E}" type="presOf" srcId="{0F44E7D4-B923-452E-AA8F-2250355740B8}" destId="{A1FF0DCC-FD9E-4496-AD48-7ECF15BC105A}" srcOrd="0" destOrd="0" presId="urn:microsoft.com/office/officeart/2005/8/layout/gear1"/>
    <dgm:cxn modelId="{7966DB7C-8CFC-4657-86A7-168CD2F27E3E}" type="presOf" srcId="{2E9CDE28-DD5C-403D-BA12-595EBC95CB1B}" destId="{0C6B4928-4DA9-4DD8-B3F2-CAD89B27B605}" srcOrd="2" destOrd="0" presId="urn:microsoft.com/office/officeart/2005/8/layout/gear1"/>
    <dgm:cxn modelId="{DDB3D144-ADCA-438D-A48A-474C6C47D9FA}" type="presOf" srcId="{E5BF51A3-8D5B-4E20-956C-B4C102AE3905}" destId="{D6E7EA54-21D7-4A74-BC68-84BB72444564}" srcOrd="0" destOrd="0" presId="urn:microsoft.com/office/officeart/2005/8/layout/gear1"/>
    <dgm:cxn modelId="{3783C283-DB82-4D76-8A57-E6379B9557E6}" type="presOf" srcId="{0F44E7D4-B923-452E-AA8F-2250355740B8}" destId="{49FEEA03-35C1-4E34-B6F3-701E3C72EABA}" srcOrd="2" destOrd="0" presId="urn:microsoft.com/office/officeart/2005/8/layout/gear1"/>
    <dgm:cxn modelId="{1E5D5229-E0EB-400A-8D12-A700F5F4944C}" type="presOf" srcId="{2E9CDE28-DD5C-403D-BA12-595EBC95CB1B}" destId="{4C936F83-C546-4A80-AA8E-2DA685C886D6}" srcOrd="0" destOrd="0" presId="urn:microsoft.com/office/officeart/2005/8/layout/gear1"/>
    <dgm:cxn modelId="{A2B34D27-55E2-483E-89E0-B72AB3D0F4C8}" type="presOf" srcId="{E2FD5DD6-2145-42E7-B024-B3B64764DAB3}" destId="{224AED34-D21B-415C-9481-685D5878B2DB}" srcOrd="0" destOrd="0" presId="urn:microsoft.com/office/officeart/2005/8/layout/gear1"/>
    <dgm:cxn modelId="{98EB9EE9-9902-430B-B557-D1DFB3667EAE}" type="presOf" srcId="{2E9CDE28-DD5C-403D-BA12-595EBC95CB1B}" destId="{D95AB3B4-0EBE-4A83-BF31-98DFCA51B36E}" srcOrd="3" destOrd="0" presId="urn:microsoft.com/office/officeart/2005/8/layout/gear1"/>
    <dgm:cxn modelId="{59A1BE50-FF14-4EBF-9A98-1912058EBE0F}" type="presOf" srcId="{3C6E14C9-8CCE-4AB2-9089-13CA47894BE8}" destId="{551C63A4-2A53-457F-9062-02ABF5CA71E3}" srcOrd="0" destOrd="0" presId="urn:microsoft.com/office/officeart/2005/8/layout/gear1"/>
    <dgm:cxn modelId="{5F91D2F5-BD4D-451B-9D7B-DA94AA0FB3FE}" type="presOf" srcId="{3C6E14C9-8CCE-4AB2-9089-13CA47894BE8}" destId="{4900BD67-EB8D-4076-8C2A-8D462DF1CCB2}" srcOrd="2" destOrd="0" presId="urn:microsoft.com/office/officeart/2005/8/layout/gear1"/>
    <dgm:cxn modelId="{463C9A99-6028-4507-9A2C-B0DD5A9C0382}" srcId="{E5BF51A3-8D5B-4E20-956C-B4C102AE3905}" destId="{0F44E7D4-B923-452E-AA8F-2250355740B8}" srcOrd="1" destOrd="0" parTransId="{80EEC87C-2EE2-4482-A5C7-ED7C6148D15A}" sibTransId="{E2FD5DD6-2145-42E7-B024-B3B64764DAB3}"/>
    <dgm:cxn modelId="{916BCE05-3EA7-48F0-ABAA-2CD45E40B3FF}" type="presParOf" srcId="{D6E7EA54-21D7-4A74-BC68-84BB72444564}" destId="{551C63A4-2A53-457F-9062-02ABF5CA71E3}" srcOrd="0" destOrd="0" presId="urn:microsoft.com/office/officeart/2005/8/layout/gear1"/>
    <dgm:cxn modelId="{1FE5A865-4151-4953-861F-2F4FB2EC3B8E}" type="presParOf" srcId="{D6E7EA54-21D7-4A74-BC68-84BB72444564}" destId="{38EB387B-A99E-41A7-A895-26C3194D24BB}" srcOrd="1" destOrd="0" presId="urn:microsoft.com/office/officeart/2005/8/layout/gear1"/>
    <dgm:cxn modelId="{3D4541E6-3C5E-4961-A458-390C76EB20C6}" type="presParOf" srcId="{D6E7EA54-21D7-4A74-BC68-84BB72444564}" destId="{4900BD67-EB8D-4076-8C2A-8D462DF1CCB2}" srcOrd="2" destOrd="0" presId="urn:microsoft.com/office/officeart/2005/8/layout/gear1"/>
    <dgm:cxn modelId="{2C1C4075-9DB5-4B6F-822B-6C88C9BB36C9}" type="presParOf" srcId="{D6E7EA54-21D7-4A74-BC68-84BB72444564}" destId="{A1FF0DCC-FD9E-4496-AD48-7ECF15BC105A}" srcOrd="3" destOrd="0" presId="urn:microsoft.com/office/officeart/2005/8/layout/gear1"/>
    <dgm:cxn modelId="{908D02CA-A5AF-45D3-A44D-F54EFD3E7D1C}" type="presParOf" srcId="{D6E7EA54-21D7-4A74-BC68-84BB72444564}" destId="{90443011-1837-4E89-9D6A-34D9B5540395}" srcOrd="4" destOrd="0" presId="urn:microsoft.com/office/officeart/2005/8/layout/gear1"/>
    <dgm:cxn modelId="{4B540B60-FCB6-493C-8B2A-5600AEAB7134}" type="presParOf" srcId="{D6E7EA54-21D7-4A74-BC68-84BB72444564}" destId="{49FEEA03-35C1-4E34-B6F3-701E3C72EABA}" srcOrd="5" destOrd="0" presId="urn:microsoft.com/office/officeart/2005/8/layout/gear1"/>
    <dgm:cxn modelId="{F25B3279-591A-43CA-9BBD-BFE249B873DF}" type="presParOf" srcId="{D6E7EA54-21D7-4A74-BC68-84BB72444564}" destId="{4C936F83-C546-4A80-AA8E-2DA685C886D6}" srcOrd="6" destOrd="0" presId="urn:microsoft.com/office/officeart/2005/8/layout/gear1"/>
    <dgm:cxn modelId="{021DD958-5529-4330-B661-F295427221A4}" type="presParOf" srcId="{D6E7EA54-21D7-4A74-BC68-84BB72444564}" destId="{CEC68D29-5305-446E-868A-F4418793FC34}" srcOrd="7" destOrd="0" presId="urn:microsoft.com/office/officeart/2005/8/layout/gear1"/>
    <dgm:cxn modelId="{ED1EDA20-5E95-407B-B078-0653249DB6BC}" type="presParOf" srcId="{D6E7EA54-21D7-4A74-BC68-84BB72444564}" destId="{0C6B4928-4DA9-4DD8-B3F2-CAD89B27B605}" srcOrd="8" destOrd="0" presId="urn:microsoft.com/office/officeart/2005/8/layout/gear1"/>
    <dgm:cxn modelId="{214C68A4-9D30-4345-B557-2655973CA724}" type="presParOf" srcId="{D6E7EA54-21D7-4A74-BC68-84BB72444564}" destId="{D95AB3B4-0EBE-4A83-BF31-98DFCA51B36E}" srcOrd="9" destOrd="0" presId="urn:microsoft.com/office/officeart/2005/8/layout/gear1"/>
    <dgm:cxn modelId="{597679CC-8FDC-43BE-A6BE-CE47C5E7E4C1}" type="presParOf" srcId="{D6E7EA54-21D7-4A74-BC68-84BB72444564}" destId="{82BE05BC-124C-4A53-BA66-BE714E5439E2}" srcOrd="10" destOrd="0" presId="urn:microsoft.com/office/officeart/2005/8/layout/gear1"/>
    <dgm:cxn modelId="{0714488A-A240-4B7D-BAC7-F19303B6A565}" type="presParOf" srcId="{D6E7EA54-21D7-4A74-BC68-84BB72444564}" destId="{224AED34-D21B-415C-9481-685D5878B2DB}" srcOrd="11" destOrd="0" presId="urn:microsoft.com/office/officeart/2005/8/layout/gear1"/>
    <dgm:cxn modelId="{2922D91A-EBDA-4462-809B-C004660BB5DA}" type="presParOf" srcId="{D6E7EA54-21D7-4A74-BC68-84BB72444564}" destId="{9CC4BFDD-AF5D-4DCC-B138-09C4C69136A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F3568E-EAFE-4E4A-B88A-63DF810C123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FC99C1-CF11-47FC-85FF-E412837080FF}">
      <dgm:prSet phldrT="[Text]"/>
      <dgm:spPr/>
      <dgm:t>
        <a:bodyPr/>
        <a:lstStyle/>
        <a:p>
          <a:r>
            <a:rPr lang="en-US" dirty="0" smtClean="0"/>
            <a:t>Automated Switching “Self Healing Grid”</a:t>
          </a:r>
          <a:endParaRPr lang="en-US" dirty="0"/>
        </a:p>
      </dgm:t>
    </dgm:pt>
    <dgm:pt modelId="{467F6A89-5E20-4F98-829D-E6B8B42DF175}" type="parTrans" cxnId="{8A376A03-9F4F-4929-9ADF-10B586B56C2C}">
      <dgm:prSet/>
      <dgm:spPr/>
      <dgm:t>
        <a:bodyPr/>
        <a:lstStyle/>
        <a:p>
          <a:endParaRPr lang="en-US"/>
        </a:p>
      </dgm:t>
    </dgm:pt>
    <dgm:pt modelId="{57E74FC4-327A-4954-8C9D-4164667C16E9}" type="sibTrans" cxnId="{8A376A03-9F4F-4929-9ADF-10B586B56C2C}">
      <dgm:prSet/>
      <dgm:spPr/>
      <dgm:t>
        <a:bodyPr/>
        <a:lstStyle/>
        <a:p>
          <a:endParaRPr lang="en-US"/>
        </a:p>
      </dgm:t>
    </dgm:pt>
    <dgm:pt modelId="{874BA835-E521-47EC-A2EA-7E6017115F8B}">
      <dgm:prSet phldrT="[Text]"/>
      <dgm:spPr/>
      <dgm:t>
        <a:bodyPr/>
        <a:lstStyle/>
        <a:p>
          <a:r>
            <a:rPr lang="en-US" dirty="0" smtClean="0"/>
            <a:t>Volt – VAR Optimization</a:t>
          </a:r>
          <a:endParaRPr lang="en-US" dirty="0"/>
        </a:p>
      </dgm:t>
    </dgm:pt>
    <dgm:pt modelId="{2EE47349-2D55-42F7-AE28-E4EFDE514C20}" type="parTrans" cxnId="{18B26B2A-5810-4363-BC99-BA889B4B7829}">
      <dgm:prSet/>
      <dgm:spPr/>
      <dgm:t>
        <a:bodyPr/>
        <a:lstStyle/>
        <a:p>
          <a:endParaRPr lang="en-US"/>
        </a:p>
      </dgm:t>
    </dgm:pt>
    <dgm:pt modelId="{508167BF-310F-4304-B428-9B54CB59B1D9}" type="sibTrans" cxnId="{18B26B2A-5810-4363-BC99-BA889B4B7829}">
      <dgm:prSet/>
      <dgm:spPr/>
      <dgm:t>
        <a:bodyPr/>
        <a:lstStyle/>
        <a:p>
          <a:endParaRPr lang="en-US"/>
        </a:p>
      </dgm:t>
    </dgm:pt>
    <dgm:pt modelId="{66978C98-1BC6-422D-A993-37C1438113AF}">
      <dgm:prSet phldrT="[Text]" custT="1"/>
      <dgm:spPr/>
      <dgm:t>
        <a:bodyPr anchor="t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800" dirty="0">
            <a:latin typeface="Arial" pitchFamily="34" charset="0"/>
            <a:cs typeface="Arial" pitchFamily="34" charset="0"/>
          </a:endParaRPr>
        </a:p>
      </dgm:t>
    </dgm:pt>
    <dgm:pt modelId="{34CA54C4-98CE-4622-9273-49FC9479822B}" type="parTrans" cxnId="{488EE21B-329E-4B49-BD9F-36058A5E387C}">
      <dgm:prSet/>
      <dgm:spPr/>
      <dgm:t>
        <a:bodyPr/>
        <a:lstStyle/>
        <a:p>
          <a:endParaRPr lang="en-US"/>
        </a:p>
      </dgm:t>
    </dgm:pt>
    <dgm:pt modelId="{D2E022C5-26C6-4F80-9D6A-9452FB8DCEFB}" type="sibTrans" cxnId="{488EE21B-329E-4B49-BD9F-36058A5E387C}">
      <dgm:prSet/>
      <dgm:spPr/>
      <dgm:t>
        <a:bodyPr/>
        <a:lstStyle/>
        <a:p>
          <a:endParaRPr lang="en-US"/>
        </a:p>
      </dgm:t>
    </dgm:pt>
    <dgm:pt modelId="{575BC55F-968B-4E31-A3E7-F76B107F5B93}">
      <dgm:prSet phldrT="[Text]" custT="1"/>
      <dgm:spPr/>
      <dgm:t>
        <a:bodyPr/>
        <a:lstStyle/>
        <a:p>
          <a:endParaRPr lang="en-US" sz="1800" b="0" dirty="0">
            <a:latin typeface="Arial" pitchFamily="34" charset="0"/>
            <a:cs typeface="Arial" pitchFamily="34" charset="0"/>
          </a:endParaRPr>
        </a:p>
      </dgm:t>
    </dgm:pt>
    <dgm:pt modelId="{317E8602-51E3-4538-BEDE-5D66D23D390D}" type="parTrans" cxnId="{372251D3-1A54-4B0D-BEBC-E09E77C28869}">
      <dgm:prSet/>
      <dgm:spPr/>
      <dgm:t>
        <a:bodyPr/>
        <a:lstStyle/>
        <a:p>
          <a:endParaRPr lang="en-US"/>
        </a:p>
      </dgm:t>
    </dgm:pt>
    <dgm:pt modelId="{44971B57-2E1E-4847-8F46-8AB6CF31666F}" type="sibTrans" cxnId="{372251D3-1A54-4B0D-BEBC-E09E77C28869}">
      <dgm:prSet/>
      <dgm:spPr/>
      <dgm:t>
        <a:bodyPr/>
        <a:lstStyle/>
        <a:p>
          <a:endParaRPr lang="en-US"/>
        </a:p>
      </dgm:t>
    </dgm:pt>
    <dgm:pt modelId="{620E0C3E-64AB-406B-868F-92586FA30302}" type="pres">
      <dgm:prSet presAssocID="{D2F3568E-EAFE-4E4A-B88A-63DF810C123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130840-F710-4206-90BD-3CFFD82871A8}" type="pres">
      <dgm:prSet presAssocID="{D2F3568E-EAFE-4E4A-B88A-63DF810C123B}" presName="cycle" presStyleCnt="0"/>
      <dgm:spPr/>
    </dgm:pt>
    <dgm:pt modelId="{EDC0B2BA-2B33-41CE-8137-310752B2A3E0}" type="pres">
      <dgm:prSet presAssocID="{D2F3568E-EAFE-4E4A-B88A-63DF810C123B}" presName="centerShape" presStyleCnt="0"/>
      <dgm:spPr/>
    </dgm:pt>
    <dgm:pt modelId="{40F6BFB5-029A-4194-8935-91D220A66B53}" type="pres">
      <dgm:prSet presAssocID="{D2F3568E-EAFE-4E4A-B88A-63DF810C123B}" presName="connSite" presStyleLbl="node1" presStyleIdx="0" presStyleCnt="3"/>
      <dgm:spPr/>
    </dgm:pt>
    <dgm:pt modelId="{3FA5E846-AE4E-44E5-A47F-49593A699E22}" type="pres">
      <dgm:prSet presAssocID="{D2F3568E-EAFE-4E4A-B88A-63DF810C123B}" presName="visible" presStyleLbl="node1" presStyleIdx="0" presStyleCnt="3" custLinFactNeighborX="-20463" custLinFactNeighborY="190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28C8E0A-8ABD-45B1-9BCE-7B5C79C51535}" type="pres">
      <dgm:prSet presAssocID="{467F6A89-5E20-4F98-829D-E6B8B42DF175}" presName="Name25" presStyleLbl="parChTrans1D1" presStyleIdx="0" presStyleCnt="2"/>
      <dgm:spPr/>
      <dgm:t>
        <a:bodyPr/>
        <a:lstStyle/>
        <a:p>
          <a:endParaRPr lang="en-US"/>
        </a:p>
      </dgm:t>
    </dgm:pt>
    <dgm:pt modelId="{F33625D7-8D99-40D0-9539-CC02A73A65E4}" type="pres">
      <dgm:prSet presAssocID="{A4FC99C1-CF11-47FC-85FF-E412837080FF}" presName="node" presStyleCnt="0"/>
      <dgm:spPr/>
    </dgm:pt>
    <dgm:pt modelId="{E0580A40-CE26-4FA4-9687-F445792F5462}" type="pres">
      <dgm:prSet presAssocID="{A4FC99C1-CF11-47FC-85FF-E412837080FF}" presName="parentNode" presStyleLbl="node1" presStyleIdx="1" presStyleCnt="3" custScaleX="105161" custScaleY="93941" custLinFactNeighborX="-30618" custLinFactNeighborY="8706">
        <dgm:presLayoutVars>
          <dgm:chMax val="1"/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  <dgm:pt modelId="{BECD4149-2FC4-43D8-B181-1EB3E7538AB2}" type="pres">
      <dgm:prSet presAssocID="{A4FC99C1-CF11-47FC-85FF-E412837080FF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293229-F90F-4BFF-AD1A-1E7A2617D7DF}" type="pres">
      <dgm:prSet presAssocID="{2EE47349-2D55-42F7-AE28-E4EFDE514C20}" presName="Name25" presStyleLbl="parChTrans1D1" presStyleIdx="1" presStyleCnt="2"/>
      <dgm:spPr/>
      <dgm:t>
        <a:bodyPr/>
        <a:lstStyle/>
        <a:p>
          <a:endParaRPr lang="en-US"/>
        </a:p>
      </dgm:t>
    </dgm:pt>
    <dgm:pt modelId="{8AAB4802-405F-4BC6-8B39-0F329BA8E7D5}" type="pres">
      <dgm:prSet presAssocID="{874BA835-E521-47EC-A2EA-7E6017115F8B}" presName="node" presStyleCnt="0"/>
      <dgm:spPr/>
    </dgm:pt>
    <dgm:pt modelId="{C9A7D8ED-11E6-4FFA-8321-E11860833C24}" type="pres">
      <dgm:prSet presAssocID="{874BA835-E521-47EC-A2EA-7E6017115F8B}" presName="parentNode" presStyleLbl="node1" presStyleIdx="2" presStyleCnt="3" custScaleX="104010" custScaleY="93108" custLinFactNeighborX="-31129" custLinFactNeighborY="4044">
        <dgm:presLayoutVars>
          <dgm:chMax val="1"/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  <dgm:pt modelId="{979FE438-8DF7-47DD-BB9C-A416A2023E52}" type="pres">
      <dgm:prSet presAssocID="{874BA835-E521-47EC-A2EA-7E6017115F8B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721648-2288-4986-BD20-CE3FCAEE462B}" type="presOf" srcId="{467F6A89-5E20-4F98-829D-E6B8B42DF175}" destId="{228C8E0A-8ABD-45B1-9BCE-7B5C79C51535}" srcOrd="0" destOrd="0" presId="urn:microsoft.com/office/officeart/2005/8/layout/radial2"/>
    <dgm:cxn modelId="{22C36FD8-E27C-45B4-95D8-90D0590775EA}" type="presOf" srcId="{575BC55F-968B-4E31-A3E7-F76B107F5B93}" destId="{979FE438-8DF7-47DD-BB9C-A416A2023E52}" srcOrd="0" destOrd="0" presId="urn:microsoft.com/office/officeart/2005/8/layout/radial2"/>
    <dgm:cxn modelId="{41583DDF-1C34-4BA8-98BB-F1B992AD370F}" type="presOf" srcId="{2EE47349-2D55-42F7-AE28-E4EFDE514C20}" destId="{19293229-F90F-4BFF-AD1A-1E7A2617D7DF}" srcOrd="0" destOrd="0" presId="urn:microsoft.com/office/officeart/2005/8/layout/radial2"/>
    <dgm:cxn modelId="{550F6006-515E-49FB-83D6-D6E618D03145}" type="presOf" srcId="{874BA835-E521-47EC-A2EA-7E6017115F8B}" destId="{C9A7D8ED-11E6-4FFA-8321-E11860833C24}" srcOrd="0" destOrd="0" presId="urn:microsoft.com/office/officeart/2005/8/layout/radial2"/>
    <dgm:cxn modelId="{8A376A03-9F4F-4929-9ADF-10B586B56C2C}" srcId="{D2F3568E-EAFE-4E4A-B88A-63DF810C123B}" destId="{A4FC99C1-CF11-47FC-85FF-E412837080FF}" srcOrd="0" destOrd="0" parTransId="{467F6A89-5E20-4F98-829D-E6B8B42DF175}" sibTransId="{57E74FC4-327A-4954-8C9D-4164667C16E9}"/>
    <dgm:cxn modelId="{CDF718A4-6871-4502-BF88-D0885418EE5B}" type="presOf" srcId="{A4FC99C1-CF11-47FC-85FF-E412837080FF}" destId="{E0580A40-CE26-4FA4-9687-F445792F5462}" srcOrd="0" destOrd="0" presId="urn:microsoft.com/office/officeart/2005/8/layout/radial2"/>
    <dgm:cxn modelId="{372251D3-1A54-4B0D-BEBC-E09E77C28869}" srcId="{874BA835-E521-47EC-A2EA-7E6017115F8B}" destId="{575BC55F-968B-4E31-A3E7-F76B107F5B93}" srcOrd="0" destOrd="0" parTransId="{317E8602-51E3-4538-BEDE-5D66D23D390D}" sibTransId="{44971B57-2E1E-4847-8F46-8AB6CF31666F}"/>
    <dgm:cxn modelId="{18B26B2A-5810-4363-BC99-BA889B4B7829}" srcId="{D2F3568E-EAFE-4E4A-B88A-63DF810C123B}" destId="{874BA835-E521-47EC-A2EA-7E6017115F8B}" srcOrd="1" destOrd="0" parTransId="{2EE47349-2D55-42F7-AE28-E4EFDE514C20}" sibTransId="{508167BF-310F-4304-B428-9B54CB59B1D9}"/>
    <dgm:cxn modelId="{1B493A9D-06E2-4BD0-9385-A35B618CD1DF}" type="presOf" srcId="{D2F3568E-EAFE-4E4A-B88A-63DF810C123B}" destId="{620E0C3E-64AB-406B-868F-92586FA30302}" srcOrd="0" destOrd="0" presId="urn:microsoft.com/office/officeart/2005/8/layout/radial2"/>
    <dgm:cxn modelId="{7D87A176-23D8-4670-8B46-CFB0ECB6CC86}" type="presOf" srcId="{66978C98-1BC6-422D-A993-37C1438113AF}" destId="{BECD4149-2FC4-43D8-B181-1EB3E7538AB2}" srcOrd="0" destOrd="0" presId="urn:microsoft.com/office/officeart/2005/8/layout/radial2"/>
    <dgm:cxn modelId="{488EE21B-329E-4B49-BD9F-36058A5E387C}" srcId="{A4FC99C1-CF11-47FC-85FF-E412837080FF}" destId="{66978C98-1BC6-422D-A993-37C1438113AF}" srcOrd="0" destOrd="0" parTransId="{34CA54C4-98CE-4622-9273-49FC9479822B}" sibTransId="{D2E022C5-26C6-4F80-9D6A-9452FB8DCEFB}"/>
    <dgm:cxn modelId="{7ABF441F-6B2E-4EC8-8069-C13180E3B553}" type="presParOf" srcId="{620E0C3E-64AB-406B-868F-92586FA30302}" destId="{32130840-F710-4206-90BD-3CFFD82871A8}" srcOrd="0" destOrd="0" presId="urn:microsoft.com/office/officeart/2005/8/layout/radial2"/>
    <dgm:cxn modelId="{1FD82095-57E1-41A2-9109-F964DC3A80CC}" type="presParOf" srcId="{32130840-F710-4206-90BD-3CFFD82871A8}" destId="{EDC0B2BA-2B33-41CE-8137-310752B2A3E0}" srcOrd="0" destOrd="0" presId="urn:microsoft.com/office/officeart/2005/8/layout/radial2"/>
    <dgm:cxn modelId="{22B190B6-E1FA-4096-B923-0818B68E08B4}" type="presParOf" srcId="{EDC0B2BA-2B33-41CE-8137-310752B2A3E0}" destId="{40F6BFB5-029A-4194-8935-91D220A66B53}" srcOrd="0" destOrd="0" presId="urn:microsoft.com/office/officeart/2005/8/layout/radial2"/>
    <dgm:cxn modelId="{7B745BEC-1063-4945-9F98-32D03D6D3C26}" type="presParOf" srcId="{EDC0B2BA-2B33-41CE-8137-310752B2A3E0}" destId="{3FA5E846-AE4E-44E5-A47F-49593A699E22}" srcOrd="1" destOrd="0" presId="urn:microsoft.com/office/officeart/2005/8/layout/radial2"/>
    <dgm:cxn modelId="{C251349D-6491-4622-A898-3C4A4325DA0F}" type="presParOf" srcId="{32130840-F710-4206-90BD-3CFFD82871A8}" destId="{228C8E0A-8ABD-45B1-9BCE-7B5C79C51535}" srcOrd="1" destOrd="0" presId="urn:microsoft.com/office/officeart/2005/8/layout/radial2"/>
    <dgm:cxn modelId="{847171EB-E9C2-4F21-A4E3-1D7F465CD3DF}" type="presParOf" srcId="{32130840-F710-4206-90BD-3CFFD82871A8}" destId="{F33625D7-8D99-40D0-9539-CC02A73A65E4}" srcOrd="2" destOrd="0" presId="urn:microsoft.com/office/officeart/2005/8/layout/radial2"/>
    <dgm:cxn modelId="{E16E1F7B-5ECC-4B66-8B9D-549633B68146}" type="presParOf" srcId="{F33625D7-8D99-40D0-9539-CC02A73A65E4}" destId="{E0580A40-CE26-4FA4-9687-F445792F5462}" srcOrd="0" destOrd="0" presId="urn:microsoft.com/office/officeart/2005/8/layout/radial2"/>
    <dgm:cxn modelId="{5C38EFE8-159C-4487-B3CC-157E4D6BD1E0}" type="presParOf" srcId="{F33625D7-8D99-40D0-9539-CC02A73A65E4}" destId="{BECD4149-2FC4-43D8-B181-1EB3E7538AB2}" srcOrd="1" destOrd="0" presId="urn:microsoft.com/office/officeart/2005/8/layout/radial2"/>
    <dgm:cxn modelId="{8ED35842-5D46-482D-8EB6-CB0654BE1061}" type="presParOf" srcId="{32130840-F710-4206-90BD-3CFFD82871A8}" destId="{19293229-F90F-4BFF-AD1A-1E7A2617D7DF}" srcOrd="3" destOrd="0" presId="urn:microsoft.com/office/officeart/2005/8/layout/radial2"/>
    <dgm:cxn modelId="{054779B4-E82E-4AC9-8892-1F2B16AB49B7}" type="presParOf" srcId="{32130840-F710-4206-90BD-3CFFD82871A8}" destId="{8AAB4802-405F-4BC6-8B39-0F329BA8E7D5}" srcOrd="4" destOrd="0" presId="urn:microsoft.com/office/officeart/2005/8/layout/radial2"/>
    <dgm:cxn modelId="{A9E7838E-123C-4EBB-B20E-043C913DB0B2}" type="presParOf" srcId="{8AAB4802-405F-4BC6-8B39-0F329BA8E7D5}" destId="{C9A7D8ED-11E6-4FFA-8321-E11860833C24}" srcOrd="0" destOrd="0" presId="urn:microsoft.com/office/officeart/2005/8/layout/radial2"/>
    <dgm:cxn modelId="{00DEF2D6-883D-4E2B-9A58-E722F61FF818}" type="presParOf" srcId="{8AAB4802-405F-4BC6-8B39-0F329BA8E7D5}" destId="{979FE438-8DF7-47DD-BB9C-A416A2023E5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1C63A4-2A53-457F-9062-02ABF5CA71E3}">
      <dsp:nvSpPr>
        <dsp:cNvPr id="0" name=""/>
        <dsp:cNvSpPr/>
      </dsp:nvSpPr>
      <dsp:spPr>
        <a:xfrm>
          <a:off x="2082597" y="1955902"/>
          <a:ext cx="2390547" cy="2390547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AMI</a:t>
          </a:r>
          <a:endParaRPr lang="en-US" sz="4900" kern="1200" dirty="0"/>
        </a:p>
      </dsp:txBody>
      <dsp:txXfrm>
        <a:off x="2082597" y="1955902"/>
        <a:ext cx="2390547" cy="2390547"/>
      </dsp:txXfrm>
    </dsp:sp>
    <dsp:sp modelId="{A1FF0DCC-FD9E-4496-AD48-7ECF15BC105A}">
      <dsp:nvSpPr>
        <dsp:cNvPr id="0" name=""/>
        <dsp:cNvSpPr/>
      </dsp:nvSpPr>
      <dsp:spPr>
        <a:xfrm>
          <a:off x="691733" y="1390864"/>
          <a:ext cx="1738580" cy="1738580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DA</a:t>
          </a:r>
          <a:endParaRPr lang="en-US" sz="4900" kern="1200" dirty="0"/>
        </a:p>
      </dsp:txBody>
      <dsp:txXfrm>
        <a:off x="691733" y="1390864"/>
        <a:ext cx="1738580" cy="1738580"/>
      </dsp:txXfrm>
    </dsp:sp>
    <dsp:sp modelId="{4C936F83-C546-4A80-AA8E-2DA685C886D6}">
      <dsp:nvSpPr>
        <dsp:cNvPr id="0" name=""/>
        <dsp:cNvSpPr/>
      </dsp:nvSpPr>
      <dsp:spPr>
        <a:xfrm rot="20700000">
          <a:off x="1611480" y="191421"/>
          <a:ext cx="1703453" cy="1703453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DR</a:t>
          </a:r>
          <a:endParaRPr lang="en-US" sz="4900" kern="1200" dirty="0"/>
        </a:p>
      </dsp:txBody>
      <dsp:txXfrm>
        <a:off x="1985097" y="565038"/>
        <a:ext cx="956219" cy="956219"/>
      </dsp:txXfrm>
    </dsp:sp>
    <dsp:sp modelId="{82BE05BC-124C-4A53-BA66-BE714E5439E2}">
      <dsp:nvSpPr>
        <dsp:cNvPr id="0" name=""/>
        <dsp:cNvSpPr/>
      </dsp:nvSpPr>
      <dsp:spPr>
        <a:xfrm>
          <a:off x="1900451" y="1594223"/>
          <a:ext cx="3059900" cy="3059900"/>
        </a:xfrm>
        <a:prstGeom prst="circularArrow">
          <a:avLst>
            <a:gd name="adj1" fmla="val 4688"/>
            <a:gd name="adj2" fmla="val 299029"/>
            <a:gd name="adj3" fmla="val 2519728"/>
            <a:gd name="adj4" fmla="val 1585362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4AED34-D21B-415C-9481-685D5878B2DB}">
      <dsp:nvSpPr>
        <dsp:cNvPr id="0" name=""/>
        <dsp:cNvSpPr/>
      </dsp:nvSpPr>
      <dsp:spPr>
        <a:xfrm>
          <a:off x="383834" y="1005529"/>
          <a:ext cx="2223209" cy="222320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C4BFDD-AF5D-4DCC-B138-09C4C69136AD}">
      <dsp:nvSpPr>
        <dsp:cNvPr id="0" name=""/>
        <dsp:cNvSpPr/>
      </dsp:nvSpPr>
      <dsp:spPr>
        <a:xfrm>
          <a:off x="1271489" y="-182352"/>
          <a:ext cx="2397067" cy="239706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293229-F90F-4BFF-AD1A-1E7A2617D7DF}">
      <dsp:nvSpPr>
        <dsp:cNvPr id="0" name=""/>
        <dsp:cNvSpPr/>
      </dsp:nvSpPr>
      <dsp:spPr>
        <a:xfrm rot="2162249">
          <a:off x="3282574" y="2726595"/>
          <a:ext cx="309775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309775" y="266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8C8E0A-8ABD-45B1-9BCE-7B5C79C51535}">
      <dsp:nvSpPr>
        <dsp:cNvPr id="0" name=""/>
        <dsp:cNvSpPr/>
      </dsp:nvSpPr>
      <dsp:spPr>
        <a:xfrm rot="19630471">
          <a:off x="3290791" y="1296894"/>
          <a:ext cx="268337" cy="53349"/>
        </a:xfrm>
        <a:custGeom>
          <a:avLst/>
          <a:gdLst/>
          <a:ahLst/>
          <a:cxnLst/>
          <a:rect l="0" t="0" r="0" b="0"/>
          <a:pathLst>
            <a:path>
              <a:moveTo>
                <a:pt x="0" y="26674"/>
              </a:moveTo>
              <a:lnTo>
                <a:pt x="268337" y="266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A5E846-AE4E-44E5-A47F-49593A699E22}">
      <dsp:nvSpPr>
        <dsp:cNvPr id="0" name=""/>
        <dsp:cNvSpPr/>
      </dsp:nvSpPr>
      <dsp:spPr>
        <a:xfrm>
          <a:off x="533393" y="723905"/>
          <a:ext cx="2634877" cy="26348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80A40-CE26-4FA4-9687-F445792F5462}">
      <dsp:nvSpPr>
        <dsp:cNvPr id="0" name=""/>
        <dsp:cNvSpPr/>
      </dsp:nvSpPr>
      <dsp:spPr>
        <a:xfrm>
          <a:off x="3390900" y="152402"/>
          <a:ext cx="1551150" cy="1385652"/>
        </a:xfrm>
        <a:prstGeom prst="hexag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Automated Switching “Self Healing Grid”</a:t>
          </a:r>
          <a:endParaRPr lang="en-US" sz="1400" kern="1200" dirty="0"/>
        </a:p>
      </dsp:txBody>
      <dsp:txXfrm>
        <a:off x="3390900" y="152402"/>
        <a:ext cx="1551150" cy="1385652"/>
      </dsp:txXfrm>
    </dsp:sp>
    <dsp:sp modelId="{BECD4149-2FC4-43D8-B181-1EB3E7538AB2}">
      <dsp:nvSpPr>
        <dsp:cNvPr id="0" name=""/>
        <dsp:cNvSpPr/>
      </dsp:nvSpPr>
      <dsp:spPr>
        <a:xfrm>
          <a:off x="5039082" y="197088"/>
          <a:ext cx="2326725" cy="1385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en-US" sz="1800" kern="1200" dirty="0">
            <a:latin typeface="Arial" pitchFamily="34" charset="0"/>
            <a:cs typeface="Arial" pitchFamily="34" charset="0"/>
          </a:endParaRPr>
        </a:p>
      </dsp:txBody>
      <dsp:txXfrm>
        <a:off x="5039082" y="197088"/>
        <a:ext cx="2326725" cy="1385652"/>
      </dsp:txXfrm>
    </dsp:sp>
    <dsp:sp modelId="{C9A7D8ED-11E6-4FFA-8321-E11860833C24}">
      <dsp:nvSpPr>
        <dsp:cNvPr id="0" name=""/>
        <dsp:cNvSpPr/>
      </dsp:nvSpPr>
      <dsp:spPr>
        <a:xfrm>
          <a:off x="3390902" y="2590801"/>
          <a:ext cx="1534173" cy="1373365"/>
        </a:xfrm>
        <a:prstGeom prst="hexag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Volt – VAR Optimization</a:t>
          </a:r>
          <a:endParaRPr lang="en-US" sz="1400" kern="1200" dirty="0"/>
        </a:p>
      </dsp:txBody>
      <dsp:txXfrm>
        <a:off x="3390902" y="2590801"/>
        <a:ext cx="1534173" cy="1373365"/>
      </dsp:txXfrm>
    </dsp:sp>
    <dsp:sp modelId="{979FE438-8DF7-47DD-BB9C-A416A2023E52}">
      <dsp:nvSpPr>
        <dsp:cNvPr id="0" name=""/>
        <dsp:cNvSpPr/>
      </dsp:nvSpPr>
      <dsp:spPr>
        <a:xfrm>
          <a:off x="5049471" y="2641630"/>
          <a:ext cx="2301259" cy="1373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b="0" kern="1200" dirty="0">
            <a:latin typeface="Arial" pitchFamily="34" charset="0"/>
            <a:cs typeface="Arial" pitchFamily="34" charset="0"/>
          </a:endParaRPr>
        </a:p>
      </dsp:txBody>
      <dsp:txXfrm>
        <a:off x="5049471" y="2641630"/>
        <a:ext cx="2301259" cy="1373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485" y="8917127"/>
            <a:ext cx="3078383" cy="46974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D28F3EA5-4BF9-4C65-8428-9179E111D5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>
                <a:latin typeface="Gill Sans" pitchFamily="-65" charset="0"/>
                <a:ea typeface="ヒラギノ角ゴ ProN W3" pitchFamily="-65" charset="-128"/>
                <a:cs typeface="+mn-cs"/>
                <a:sym typeface="Gill Sans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>
                <a:latin typeface="Gill Sans" pitchFamily="-65" charset="0"/>
                <a:ea typeface="ヒラギノ角ゴ ProN W3" pitchFamily="-65" charset="-128"/>
                <a:cs typeface="+mn-cs"/>
                <a:sym typeface="Gill Sans" pitchFamily="-65" charset="0"/>
              </a:defRPr>
            </a:lvl1pPr>
          </a:lstStyle>
          <a:p>
            <a:pPr>
              <a:defRPr/>
            </a:pPr>
            <a:fld id="{06FD2550-2E31-4294-95BC-C2ACCE27D6CB}" type="datetimeFigureOut">
              <a:rPr lang="en-US"/>
              <a:pPr>
                <a:defRPr/>
              </a:pPr>
              <a:t>10/27/2011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1" tIns="47111" rIns="94221" bIns="4711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>
                <a:latin typeface="Gill Sans" pitchFamily="-65" charset="0"/>
                <a:ea typeface="ヒラギノ角ゴ ProN W3" pitchFamily="-65" charset="-128"/>
                <a:cs typeface="+mn-cs"/>
                <a:sym typeface="Gill Sans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>
                <a:latin typeface="Gill Sans" pitchFamily="-65" charset="0"/>
                <a:ea typeface="ヒラギノ角ゴ ProN W3" pitchFamily="-65" charset="-128"/>
                <a:cs typeface="+mn-cs"/>
                <a:sym typeface="Gill Sans" pitchFamily="-65" charset="0"/>
              </a:defRPr>
            </a:lvl1pPr>
          </a:lstStyle>
          <a:p>
            <a:pPr>
              <a:defRPr/>
            </a:pPr>
            <a:fld id="{4DBDDFBE-A086-432B-8D46-65226B5626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77" algn="l" defTabSz="9143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3" algn="l" defTabSz="9143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68" algn="l" defTabSz="9143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63" algn="l" defTabSz="9143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42F43C-8B3B-4A4A-B672-881DEE63EA3E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All group had a 1.63kW reduction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64554F-78C4-48CD-9F0F-46C678285E3A}" type="slidenum">
              <a:rPr lang="en-US" smtClean="0">
                <a:latin typeface="Arial" pitchFamily="34" charset="0"/>
                <a:ea typeface="ヒラギノ角ゴ Pro W3"/>
                <a:cs typeface="ヒラギノ角ゴ Pro W3"/>
              </a:rPr>
              <a:pPr/>
              <a:t>12</a:t>
            </a:fld>
            <a:endParaRPr lang="en-US" dirty="0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1238B-E3B4-4D11-89C5-37B150B1339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1238B-E3B4-4D11-89C5-37B150B1339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1238B-E3B4-4D11-89C5-37B150B1339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7140"/>
            <a:ext cx="8636000" cy="16333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A9F173-BBF2-444B-B31A-3F35439826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/>
          <a:srcRect l="1193" t="18295" r="1550" b="19135"/>
          <a:stretch>
            <a:fillRect/>
          </a:stretch>
        </p:blipFill>
        <p:spPr bwMode="auto">
          <a:xfrm>
            <a:off x="0" y="1185334"/>
            <a:ext cx="10160000" cy="5304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" name="Rectangle 1"/>
          <p:cNvSpPr>
            <a:spLocks/>
          </p:cNvSpPr>
          <p:nvPr/>
        </p:nvSpPr>
        <p:spPr bwMode="auto">
          <a:xfrm>
            <a:off x="-28222" y="6434667"/>
            <a:ext cx="10185368" cy="310444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6884460"/>
            <a:ext cx="3970138" cy="3968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4422092" y="255764"/>
            <a:ext cx="1476296" cy="904878"/>
            <a:chOff x="-290" y="-47"/>
            <a:chExt cx="930" cy="513"/>
          </a:xfrm>
        </p:grpSpPr>
        <p:sp>
          <p:nvSpPr>
            <p:cNvPr id="22" name="Rectangle 31"/>
            <p:cNvSpPr>
              <a:spLocks/>
            </p:cNvSpPr>
            <p:nvPr/>
          </p:nvSpPr>
          <p:spPr bwMode="auto">
            <a:xfrm>
              <a:off x="-284" y="-47"/>
              <a:ext cx="819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200" b="1" dirty="0">
                  <a:solidFill>
                    <a:schemeClr val="tx1"/>
                  </a:solidFill>
                  <a:latin typeface="Avenir LT Std 95 Black" pitchFamily="-109" charset="0"/>
                  <a:sym typeface="Avenir LT Std 95 Black" pitchFamily="-109" charset="0"/>
                </a:rPr>
                <a:t>POSITIVE</a:t>
              </a:r>
            </a:p>
          </p:txBody>
        </p:sp>
        <p:sp>
          <p:nvSpPr>
            <p:cNvPr id="23" name="Rectangle 32"/>
            <p:cNvSpPr>
              <a:spLocks/>
            </p:cNvSpPr>
            <p:nvPr/>
          </p:nvSpPr>
          <p:spPr bwMode="auto">
            <a:xfrm>
              <a:off x="-290" y="121"/>
              <a:ext cx="749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200" b="1" dirty="0">
                  <a:solidFill>
                    <a:schemeClr val="tx1"/>
                  </a:solidFill>
                  <a:latin typeface="Avenir LT Std 95 Black" pitchFamily="-109" charset="0"/>
                  <a:sym typeface="Avenir LT Std 95 Black" pitchFamily="-109" charset="0"/>
                </a:rPr>
                <a:t>ENERGY</a:t>
              </a:r>
            </a:p>
          </p:txBody>
        </p:sp>
        <p:sp>
          <p:nvSpPr>
            <p:cNvPr id="24" name="Rectangle 33"/>
            <p:cNvSpPr>
              <a:spLocks/>
            </p:cNvSpPr>
            <p:nvPr/>
          </p:nvSpPr>
          <p:spPr bwMode="auto">
            <a:xfrm>
              <a:off x="-277" y="300"/>
              <a:ext cx="917" cy="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900" b="1" dirty="0" smtClean="0">
                  <a:solidFill>
                    <a:schemeClr val="tx1"/>
                  </a:solidFill>
                  <a:latin typeface="Avenir LT Std 95 Black" pitchFamily="-109" charset="0"/>
                  <a:sym typeface="Avenir LT Std 95 Black" pitchFamily="-109" charset="0"/>
                </a:rPr>
                <a:t>T</a:t>
              </a:r>
              <a:r>
                <a:rPr lang="en-US" sz="1900" b="1" dirty="0" smtClean="0">
                  <a:solidFill>
                    <a:srgbClr val="F44E29"/>
                  </a:solidFill>
                  <a:latin typeface="Avenir LT Std 95 Black" pitchFamily="-109" charset="0"/>
                  <a:sym typeface="Avenir LT Std 95 Black" pitchFamily="-109" charset="0"/>
                </a:rPr>
                <a:t>OGE</a:t>
              </a:r>
              <a:r>
                <a:rPr lang="en-US" sz="1900" b="1" dirty="0" smtClean="0">
                  <a:solidFill>
                    <a:schemeClr val="tx1"/>
                  </a:solidFill>
                  <a:latin typeface="Avenir LT Std 95 Black" pitchFamily="-109" charset="0"/>
                  <a:sym typeface="Avenir LT Std 95 Black" pitchFamily="-109" charset="0"/>
                </a:rPr>
                <a:t>THER</a:t>
              </a:r>
              <a:r>
                <a:rPr lang="en-US" sz="1900" b="1" baseline="30000" dirty="0" smtClean="0">
                  <a:solidFill>
                    <a:schemeClr val="tx1"/>
                  </a:solidFill>
                  <a:latin typeface="Avenir LT Std 95 Black" pitchFamily="-109" charset="0"/>
                  <a:sym typeface="Avenir LT Std 95 Black" pitchFamily="-109" charset="0"/>
                </a:rPr>
                <a:t>®</a:t>
              </a:r>
              <a:endParaRPr lang="en-US" sz="1900" b="1" dirty="0">
                <a:solidFill>
                  <a:schemeClr val="tx1"/>
                </a:solidFill>
                <a:latin typeface="Avenir LT Std 95 Black" pitchFamily="-109" charset="0"/>
                <a:sym typeface="Avenir LT Std 95 Black" pitchFamily="-109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3042C-264C-4EDF-A87F-829041A3A5C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305154"/>
            <a:ext cx="2286000" cy="65016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5154"/>
            <a:ext cx="6688667" cy="65016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269C77-3D55-4812-97CC-7A0754585A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7152"/>
            <a:ext cx="8636000" cy="16333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3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CDB21-8856-4D4A-816D-AE537278BD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93E43-DDBC-44AF-9CDD-50EF7417B6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896568"/>
            <a:ext cx="8636000" cy="151341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3229684"/>
            <a:ext cx="8636000" cy="16668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79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8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38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1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39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4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55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635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4F929-18B2-48FA-B302-45A255D8B1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4449" y="1975556"/>
            <a:ext cx="4995333" cy="558800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9111" y="1975556"/>
            <a:ext cx="4995333" cy="558800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BE853-28CF-4046-A51C-67FA52CA0D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7940" indent="0">
              <a:buNone/>
              <a:defRPr sz="2200" b="1"/>
            </a:lvl2pPr>
            <a:lvl3pPr marL="1015880" indent="0">
              <a:buNone/>
              <a:defRPr sz="2000" b="1"/>
            </a:lvl3pPr>
            <a:lvl4pPr marL="1523820" indent="0">
              <a:buNone/>
              <a:defRPr sz="1800" b="1"/>
            </a:lvl4pPr>
            <a:lvl5pPr marL="2031760" indent="0">
              <a:buNone/>
              <a:defRPr sz="1800" b="1"/>
            </a:lvl5pPr>
            <a:lvl6pPr marL="2539700" indent="0">
              <a:buNone/>
              <a:defRPr sz="1800" b="1"/>
            </a:lvl6pPr>
            <a:lvl7pPr marL="3047640" indent="0">
              <a:buNone/>
              <a:defRPr sz="1800" b="1"/>
            </a:lvl7pPr>
            <a:lvl8pPr marL="3555573" indent="0">
              <a:buNone/>
              <a:defRPr sz="1800" b="1"/>
            </a:lvl8pPr>
            <a:lvl9pPr marL="406351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52" y="1705681"/>
            <a:ext cx="4490861" cy="71084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7940" indent="0">
              <a:buNone/>
              <a:defRPr sz="2200" b="1"/>
            </a:lvl2pPr>
            <a:lvl3pPr marL="1015880" indent="0">
              <a:buNone/>
              <a:defRPr sz="2000" b="1"/>
            </a:lvl3pPr>
            <a:lvl4pPr marL="1523820" indent="0">
              <a:buNone/>
              <a:defRPr sz="1800" b="1"/>
            </a:lvl4pPr>
            <a:lvl5pPr marL="2031760" indent="0">
              <a:buNone/>
              <a:defRPr sz="1800" b="1"/>
            </a:lvl5pPr>
            <a:lvl6pPr marL="2539700" indent="0">
              <a:buNone/>
              <a:defRPr sz="1800" b="1"/>
            </a:lvl6pPr>
            <a:lvl7pPr marL="3047640" indent="0">
              <a:buNone/>
              <a:defRPr sz="1800" b="1"/>
            </a:lvl7pPr>
            <a:lvl8pPr marL="3555573" indent="0">
              <a:buNone/>
              <a:defRPr sz="1800" b="1"/>
            </a:lvl8pPr>
            <a:lvl9pPr marL="406351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52" y="2416528"/>
            <a:ext cx="4490861" cy="439032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3F2E2-576B-4635-9D2D-57C5530BB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D1C0F-2C09-4240-85B1-D2B108DCB0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E57F-A9B9-48DD-AE96-90DF7612B4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6" y="303392"/>
            <a:ext cx="3342570" cy="129116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303402"/>
            <a:ext cx="5679722" cy="650345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6" y="1594556"/>
            <a:ext cx="3342570" cy="5212292"/>
          </a:xfrm>
        </p:spPr>
        <p:txBody>
          <a:bodyPr/>
          <a:lstStyle>
            <a:lvl1pPr marL="0" indent="0">
              <a:buNone/>
              <a:defRPr sz="1600"/>
            </a:lvl1pPr>
            <a:lvl2pPr marL="507940" indent="0">
              <a:buNone/>
              <a:defRPr sz="1300"/>
            </a:lvl2pPr>
            <a:lvl3pPr marL="1015880" indent="0">
              <a:buNone/>
              <a:defRPr sz="1100"/>
            </a:lvl3pPr>
            <a:lvl4pPr marL="1523820" indent="0">
              <a:buNone/>
              <a:defRPr sz="1000"/>
            </a:lvl4pPr>
            <a:lvl5pPr marL="2031760" indent="0">
              <a:buNone/>
              <a:defRPr sz="1000"/>
            </a:lvl5pPr>
            <a:lvl6pPr marL="2539700" indent="0">
              <a:buNone/>
              <a:defRPr sz="1000"/>
            </a:lvl6pPr>
            <a:lvl7pPr marL="3047640" indent="0">
              <a:buNone/>
              <a:defRPr sz="1000"/>
            </a:lvl7pPr>
            <a:lvl8pPr marL="3555573" indent="0">
              <a:buNone/>
              <a:defRPr sz="1000"/>
            </a:lvl8pPr>
            <a:lvl9pPr marL="406351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2F70B-9BA2-469E-8B6F-0B8AD19EB0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5153"/>
            <a:ext cx="8805333" cy="710847"/>
          </a:xfr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700" b="1" dirty="0" smtClean="0">
                <a:solidFill>
                  <a:schemeClr val="tx1"/>
                </a:solidFill>
                <a:latin typeface="Univers 55"/>
                <a:ea typeface="+mj-ea"/>
                <a:cs typeface="+mj-cs"/>
                <a:sym typeface="Gill Sans" pitchFamily="-65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700" b="1" smtClean="0">
                <a:solidFill>
                  <a:schemeClr val="tx1"/>
                </a:solidFill>
                <a:latin typeface="Univers 55"/>
                <a:ea typeface="+mn-ea"/>
                <a:cs typeface="Arial" pitchFamily="34" charset="0"/>
                <a:sym typeface="Gill Sans" pitchFamily="-65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700" b="1" dirty="0" smtClean="0">
                <a:solidFill>
                  <a:schemeClr val="tx1"/>
                </a:solidFill>
                <a:latin typeface="Univers 55"/>
                <a:ea typeface="+mn-ea"/>
                <a:cs typeface="Arial" pitchFamily="34" charset="0"/>
                <a:sym typeface="Gill Sans" pitchFamily="-65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700" b="1" dirty="0" smtClean="0">
                <a:solidFill>
                  <a:schemeClr val="tx1"/>
                </a:solidFill>
                <a:latin typeface="Univers 55"/>
                <a:ea typeface="+mn-ea"/>
                <a:cs typeface="Arial" pitchFamily="34" charset="0"/>
                <a:sym typeface="Gill Sans" pitchFamily="-65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700" b="1" dirty="0" smtClean="0">
                <a:solidFill>
                  <a:schemeClr val="tx1"/>
                </a:solidFill>
                <a:latin typeface="Univers 55"/>
                <a:ea typeface="+mn-ea"/>
                <a:cs typeface="Arial" pitchFamily="34" charset="0"/>
                <a:sym typeface="Gill Sans" pitchFamily="-65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700" b="1" dirty="0" smtClean="0">
                <a:solidFill>
                  <a:schemeClr val="tx1"/>
                </a:solidFill>
                <a:latin typeface="Univers 55"/>
                <a:ea typeface="+mn-ea"/>
                <a:cs typeface="Arial" pitchFamily="34" charset="0"/>
                <a:sym typeface="Gill Sans" pitchFamily="-65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48A0A-0B08-4034-858D-943F8A7584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2"/>
          <p:cNvSpPr>
            <a:spLocks/>
          </p:cNvSpPr>
          <p:nvPr/>
        </p:nvSpPr>
        <p:spPr bwMode="auto">
          <a:xfrm>
            <a:off x="-28222" y="6811682"/>
            <a:ext cx="10198100" cy="130984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/>
          <a:srcRect l="1193" t="18295" r="1550" b="78435"/>
          <a:stretch>
            <a:fillRect/>
          </a:stretch>
        </p:blipFill>
        <p:spPr bwMode="auto">
          <a:xfrm>
            <a:off x="0" y="6762191"/>
            <a:ext cx="10182307" cy="958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7" name="Group 13"/>
          <p:cNvGrpSpPr/>
          <p:nvPr/>
        </p:nvGrpSpPr>
        <p:grpSpPr>
          <a:xfrm>
            <a:off x="8974664" y="325578"/>
            <a:ext cx="928588" cy="504323"/>
            <a:chOff x="8499522" y="285293"/>
            <a:chExt cx="1108142" cy="614541"/>
          </a:xfrm>
        </p:grpSpPr>
        <p:sp>
          <p:nvSpPr>
            <p:cNvPr id="15" name="Rectangle 31"/>
            <p:cNvSpPr>
              <a:spLocks/>
            </p:cNvSpPr>
            <p:nvPr/>
          </p:nvSpPr>
          <p:spPr bwMode="auto">
            <a:xfrm>
              <a:off x="8518535" y="285293"/>
              <a:ext cx="916309" cy="2437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 b="1" dirty="0">
                  <a:solidFill>
                    <a:schemeClr val="tx1"/>
                  </a:solidFill>
                  <a:latin typeface="Avenir LT Std 95 Black" pitchFamily="-109" charset="0"/>
                  <a:sym typeface="Avenir LT Std 95 Black" pitchFamily="-109" charset="0"/>
                </a:rPr>
                <a:t>POSITIVE</a:t>
              </a:r>
            </a:p>
          </p:txBody>
        </p:sp>
        <p:sp>
          <p:nvSpPr>
            <p:cNvPr id="16" name="Rectangle 32"/>
            <p:cNvSpPr>
              <a:spLocks/>
            </p:cNvSpPr>
            <p:nvPr/>
          </p:nvSpPr>
          <p:spPr bwMode="auto">
            <a:xfrm>
              <a:off x="8509004" y="481657"/>
              <a:ext cx="837877" cy="2437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 b="1" dirty="0">
                  <a:solidFill>
                    <a:schemeClr val="tx1"/>
                  </a:solidFill>
                  <a:latin typeface="Avenir LT Std 95 Black" pitchFamily="-109" charset="0"/>
                  <a:sym typeface="Avenir LT Std 95 Black" pitchFamily="-109" charset="0"/>
                </a:rPr>
                <a:t>ENERGY</a:t>
              </a:r>
            </a:p>
          </p:txBody>
        </p:sp>
        <p:sp>
          <p:nvSpPr>
            <p:cNvPr id="17" name="Rectangle 33"/>
            <p:cNvSpPr>
              <a:spLocks/>
            </p:cNvSpPr>
            <p:nvPr/>
          </p:nvSpPr>
          <p:spPr bwMode="auto">
            <a:xfrm>
              <a:off x="8499522" y="674810"/>
              <a:ext cx="1108142" cy="2250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200" b="1" dirty="0" smtClean="0">
                  <a:solidFill>
                    <a:schemeClr val="tx1"/>
                  </a:solidFill>
                  <a:latin typeface="Avenir LT Std 95 Black" pitchFamily="-109" charset="0"/>
                  <a:sym typeface="Avenir LT Std 95 Black" pitchFamily="-109" charset="0"/>
                </a:rPr>
                <a:t>T</a:t>
              </a:r>
              <a:r>
                <a:rPr lang="en-US" sz="1200" b="1" dirty="0" smtClean="0">
                  <a:solidFill>
                    <a:srgbClr val="F44E29"/>
                  </a:solidFill>
                  <a:latin typeface="Avenir LT Std 95 Black" pitchFamily="-109" charset="0"/>
                  <a:sym typeface="Avenir LT Std 95 Black" pitchFamily="-109" charset="0"/>
                </a:rPr>
                <a:t>OGE</a:t>
              </a:r>
              <a:r>
                <a:rPr lang="en-US" sz="1200" b="1" dirty="0" smtClean="0">
                  <a:solidFill>
                    <a:schemeClr val="tx1"/>
                  </a:solidFill>
                  <a:latin typeface="Avenir LT Std 95 Black" pitchFamily="-109" charset="0"/>
                  <a:sym typeface="Avenir LT Std 95 Black" pitchFamily="-109" charset="0"/>
                </a:rPr>
                <a:t>THER</a:t>
              </a:r>
              <a:r>
                <a:rPr lang="en-US" sz="1200" b="1" baseline="30000" dirty="0" smtClean="0">
                  <a:solidFill>
                    <a:schemeClr val="tx1"/>
                  </a:solidFill>
                  <a:latin typeface="Avenir LT Std 95 Black" pitchFamily="-109" charset="0"/>
                  <a:sym typeface="Avenir LT Std 95 Black" pitchFamily="-109" charset="0"/>
                </a:rPr>
                <a:t>®</a:t>
              </a:r>
              <a:endParaRPr lang="en-US" sz="1200" b="1" dirty="0">
                <a:solidFill>
                  <a:schemeClr val="tx1"/>
                </a:solidFill>
                <a:latin typeface="Avenir LT Std 95 Black" pitchFamily="-109" charset="0"/>
                <a:sym typeface="Avenir LT Std 95 Black" pitchFamily="-109" charset="0"/>
              </a:endParaRPr>
            </a:p>
          </p:txBody>
        </p:sp>
      </p:grp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5334" y="7019908"/>
            <a:ext cx="2615174" cy="2614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5334001"/>
            <a:ext cx="6096000" cy="62970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7940" indent="0">
              <a:buNone/>
              <a:defRPr sz="3100"/>
            </a:lvl2pPr>
            <a:lvl3pPr marL="1015880" indent="0">
              <a:buNone/>
              <a:defRPr sz="2700"/>
            </a:lvl3pPr>
            <a:lvl4pPr marL="1523820" indent="0">
              <a:buNone/>
              <a:defRPr sz="2200"/>
            </a:lvl4pPr>
            <a:lvl5pPr marL="2031760" indent="0">
              <a:buNone/>
              <a:defRPr sz="2200"/>
            </a:lvl5pPr>
            <a:lvl6pPr marL="2539700" indent="0">
              <a:buNone/>
              <a:defRPr sz="2200"/>
            </a:lvl6pPr>
            <a:lvl7pPr marL="3047640" indent="0">
              <a:buNone/>
              <a:defRPr sz="2200"/>
            </a:lvl7pPr>
            <a:lvl8pPr marL="3555573" indent="0">
              <a:buNone/>
              <a:defRPr sz="2200"/>
            </a:lvl8pPr>
            <a:lvl9pPr marL="4063515" indent="0">
              <a:buNone/>
              <a:defRPr sz="22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963710"/>
            <a:ext cx="6096000" cy="894291"/>
          </a:xfrm>
        </p:spPr>
        <p:txBody>
          <a:bodyPr/>
          <a:lstStyle>
            <a:lvl1pPr marL="0" indent="0">
              <a:buNone/>
              <a:defRPr sz="1600"/>
            </a:lvl1pPr>
            <a:lvl2pPr marL="507940" indent="0">
              <a:buNone/>
              <a:defRPr sz="1300"/>
            </a:lvl2pPr>
            <a:lvl3pPr marL="1015880" indent="0">
              <a:buNone/>
              <a:defRPr sz="1100"/>
            </a:lvl3pPr>
            <a:lvl4pPr marL="1523820" indent="0">
              <a:buNone/>
              <a:defRPr sz="1000"/>
            </a:lvl4pPr>
            <a:lvl5pPr marL="2031760" indent="0">
              <a:buNone/>
              <a:defRPr sz="1000"/>
            </a:lvl5pPr>
            <a:lvl6pPr marL="2539700" indent="0">
              <a:buNone/>
              <a:defRPr sz="1000"/>
            </a:lvl6pPr>
            <a:lvl7pPr marL="3047640" indent="0">
              <a:buNone/>
              <a:defRPr sz="1000"/>
            </a:lvl7pPr>
            <a:lvl8pPr marL="3555573" indent="0">
              <a:buNone/>
              <a:defRPr sz="1000"/>
            </a:lvl8pPr>
            <a:lvl9pPr marL="406351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D3AA5-1509-4848-A750-B0C4482123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2DA0E-8494-41A5-95ED-9218B1CFEB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4444" y="338671"/>
            <a:ext cx="2540000" cy="72248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4444" y="338671"/>
            <a:ext cx="7450667" cy="7224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5F09B-FC3B-46DB-A74D-9A4C318BE0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4896556"/>
            <a:ext cx="8636000" cy="151341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3229682"/>
            <a:ext cx="8636000" cy="16668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5FA8B8-DB0E-4354-A6C3-50D96729D1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78000"/>
            <a:ext cx="4487333" cy="502884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778000"/>
            <a:ext cx="4487333" cy="502884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604D0-97B5-4A99-BF70-08A752A36A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5681"/>
            <a:ext cx="4489098" cy="71084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7995" indent="0">
              <a:buNone/>
              <a:defRPr sz="2200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800" b="1"/>
            </a:lvl4pPr>
            <a:lvl5pPr marL="2031980" indent="0">
              <a:buNone/>
              <a:defRPr sz="1800" b="1"/>
            </a:lvl5pPr>
            <a:lvl6pPr marL="2539975" indent="0">
              <a:buNone/>
              <a:defRPr sz="1800" b="1"/>
            </a:lvl6pPr>
            <a:lvl7pPr marL="3047970" indent="0">
              <a:buNone/>
              <a:defRPr sz="1800" b="1"/>
            </a:lvl7pPr>
            <a:lvl8pPr marL="3555964" indent="0">
              <a:buNone/>
              <a:defRPr sz="1800" b="1"/>
            </a:lvl8pPr>
            <a:lvl9pPr marL="406395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528"/>
            <a:ext cx="4489098" cy="439032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0" y="1705681"/>
            <a:ext cx="4490861" cy="71084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7995" indent="0">
              <a:buNone/>
              <a:defRPr sz="2200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800" b="1"/>
            </a:lvl4pPr>
            <a:lvl5pPr marL="2031980" indent="0">
              <a:buNone/>
              <a:defRPr sz="1800" b="1"/>
            </a:lvl5pPr>
            <a:lvl6pPr marL="2539975" indent="0">
              <a:buNone/>
              <a:defRPr sz="1800" b="1"/>
            </a:lvl6pPr>
            <a:lvl7pPr marL="3047970" indent="0">
              <a:buNone/>
              <a:defRPr sz="1800" b="1"/>
            </a:lvl7pPr>
            <a:lvl8pPr marL="3555964" indent="0">
              <a:buNone/>
              <a:defRPr sz="1800" b="1"/>
            </a:lvl8pPr>
            <a:lvl9pPr marL="4063959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0" y="2416528"/>
            <a:ext cx="4490861" cy="439032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4E7B7-56BD-4E97-87F3-E26D6BD7DA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81A7B-E04A-4344-B69C-6664928528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408D7-3A10-4424-B7CC-F78AC9D2D4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03389"/>
            <a:ext cx="3342570" cy="129116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303389"/>
            <a:ext cx="5679722" cy="650345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1594556"/>
            <a:ext cx="3342570" cy="5212292"/>
          </a:xfrm>
        </p:spPr>
        <p:txBody>
          <a:bodyPr/>
          <a:lstStyle>
            <a:lvl1pPr marL="0" indent="0">
              <a:buNone/>
              <a:defRPr sz="1600"/>
            </a:lvl1pPr>
            <a:lvl2pPr marL="507995" indent="0">
              <a:buNone/>
              <a:defRPr sz="1300"/>
            </a:lvl2pPr>
            <a:lvl3pPr marL="1015990" indent="0">
              <a:buNone/>
              <a:defRPr sz="1100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415CA9-8D08-4C64-86F8-56F333C03A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5334000"/>
            <a:ext cx="6096000" cy="62970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680861"/>
            <a:ext cx="6096000" cy="4572000"/>
          </a:xfrm>
        </p:spPr>
        <p:txBody>
          <a:bodyPr/>
          <a:lstStyle>
            <a:lvl1pPr marL="0" indent="0">
              <a:buNone/>
              <a:defRPr sz="3600"/>
            </a:lvl1pPr>
            <a:lvl2pPr marL="507995" indent="0">
              <a:buNone/>
              <a:defRPr sz="3100"/>
            </a:lvl2pPr>
            <a:lvl3pPr marL="1015990" indent="0">
              <a:buNone/>
              <a:defRPr sz="2700"/>
            </a:lvl3pPr>
            <a:lvl4pPr marL="1523985" indent="0">
              <a:buNone/>
              <a:defRPr sz="2200"/>
            </a:lvl4pPr>
            <a:lvl5pPr marL="2031980" indent="0">
              <a:buNone/>
              <a:defRPr sz="2200"/>
            </a:lvl5pPr>
            <a:lvl6pPr marL="2539975" indent="0">
              <a:buNone/>
              <a:defRPr sz="2200"/>
            </a:lvl6pPr>
            <a:lvl7pPr marL="3047970" indent="0">
              <a:buNone/>
              <a:defRPr sz="2200"/>
            </a:lvl7pPr>
            <a:lvl8pPr marL="3555964" indent="0">
              <a:buNone/>
              <a:defRPr sz="2200"/>
            </a:lvl8pPr>
            <a:lvl9pPr marL="4063959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5963709"/>
            <a:ext cx="6096000" cy="894291"/>
          </a:xfrm>
        </p:spPr>
        <p:txBody>
          <a:bodyPr/>
          <a:lstStyle>
            <a:lvl1pPr marL="0" indent="0">
              <a:buNone/>
              <a:defRPr sz="1600"/>
            </a:lvl1pPr>
            <a:lvl2pPr marL="507995" indent="0">
              <a:buNone/>
              <a:defRPr sz="1300"/>
            </a:lvl2pPr>
            <a:lvl3pPr marL="1015990" indent="0">
              <a:buNone/>
              <a:defRPr sz="1100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F30011-FFF8-4103-AFE5-D536F7D6CB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vert="horz" lIns="101599" tIns="50799" rIns="101599" bIns="507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78000"/>
            <a:ext cx="9144000" cy="5028848"/>
          </a:xfrm>
          <a:prstGeom prst="rect">
            <a:avLst/>
          </a:prstGeom>
        </p:spPr>
        <p:txBody>
          <a:bodyPr vert="horz" lIns="101599" tIns="50799" rIns="101599" bIns="507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7062612"/>
            <a:ext cx="2370667" cy="405694"/>
          </a:xfrm>
          <a:prstGeom prst="rect">
            <a:avLst/>
          </a:prstGeom>
        </p:spPr>
        <p:txBody>
          <a:bodyPr vert="horz" lIns="101599" tIns="50799" rIns="101599" bIns="5079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7062612"/>
            <a:ext cx="3217333" cy="405694"/>
          </a:xfrm>
          <a:prstGeom prst="rect">
            <a:avLst/>
          </a:prstGeom>
        </p:spPr>
        <p:txBody>
          <a:bodyPr vert="horz" lIns="101599" tIns="50799" rIns="101599" bIns="5079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7062612"/>
            <a:ext cx="2370667" cy="405694"/>
          </a:xfrm>
          <a:prstGeom prst="rect">
            <a:avLst/>
          </a:prstGeom>
        </p:spPr>
        <p:txBody>
          <a:bodyPr vert="horz" lIns="101599" tIns="50799" rIns="101599" bIns="5079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C905E-8043-44A8-8A73-E1564B6E9C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</p:sldLayoutIdLst>
  <p:hf hdr="0" ftr="0" dt="0"/>
  <p:txStyles>
    <p:titleStyle>
      <a:lvl1pPr algn="ctr" defTabSz="101599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508000" y="30480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7780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595" tIns="50795" rIns="101595" bIns="507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7062788"/>
            <a:ext cx="2370138" cy="404812"/>
          </a:xfrm>
          <a:prstGeom prst="rect">
            <a:avLst/>
          </a:prstGeom>
        </p:spPr>
        <p:txBody>
          <a:bodyPr vert="horz" lIns="101595" tIns="50795" rIns="101595" bIns="5079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Gill Sans" pitchFamily="-65" charset="0"/>
                <a:ea typeface="ヒラギノ角ゴ ProN W3" pitchFamily="-65" charset="-128"/>
                <a:cs typeface="+mn-cs"/>
                <a:sym typeface="Gill Sans" pitchFamily="-65" charset="0"/>
              </a:defRPr>
            </a:lvl1pPr>
          </a:lstStyle>
          <a:p>
            <a:pPr defTabSz="101595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863" y="7062788"/>
            <a:ext cx="3216276" cy="404812"/>
          </a:xfrm>
          <a:prstGeom prst="rect">
            <a:avLst/>
          </a:prstGeom>
        </p:spPr>
        <p:txBody>
          <a:bodyPr vert="horz" lIns="101595" tIns="50795" rIns="101595" bIns="5079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  <a:latin typeface="Gill Sans" pitchFamily="-65" charset="0"/>
                <a:ea typeface="ヒラギノ角ゴ ProN W3" pitchFamily="-65" charset="-128"/>
                <a:cs typeface="+mn-cs"/>
                <a:sym typeface="Gill Sans" pitchFamily="-65" charset="0"/>
              </a:defRPr>
            </a:lvl1pPr>
          </a:lstStyle>
          <a:p>
            <a:pPr defTabSz="10159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868" y="7062788"/>
            <a:ext cx="2370137" cy="404812"/>
          </a:xfrm>
          <a:prstGeom prst="rect">
            <a:avLst/>
          </a:prstGeom>
        </p:spPr>
        <p:txBody>
          <a:bodyPr vert="horz" lIns="101595" tIns="50795" rIns="101595" bIns="5079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Gill Sans" pitchFamily="-65" charset="0"/>
                <a:ea typeface="ヒラギノ角ゴ ProN W3" pitchFamily="-65" charset="-128"/>
                <a:cs typeface="+mn-cs"/>
                <a:sym typeface="Gill Sans" pitchFamily="-65" charset="0"/>
              </a:defRPr>
            </a:lvl1pPr>
          </a:lstStyle>
          <a:p>
            <a:pPr defTabSz="1015950">
              <a:defRPr/>
            </a:pPr>
            <a:fld id="{4424905F-1782-4D56-AD29-A3DE5303A3DB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01595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14363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143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143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143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143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178" algn="ctr" defTabSz="10143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355" algn="ctr" defTabSz="10143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532" algn="ctr" defTabSz="10143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708" algn="ctr" defTabSz="10143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9394" indent="-379394" algn="l" defTabSz="1014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3872" indent="-315898" algn="l" defTabSz="1014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351" indent="-252401" algn="l" defTabSz="1014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324" indent="-252401" algn="l" defTabSz="1014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4299" indent="-252401" algn="l" defTabSz="1014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667" indent="-253970" algn="l" defTabSz="101588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605" indent="-253970" algn="l" defTabSz="101588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43" indent="-253970" algn="l" defTabSz="101588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480" indent="-253970" algn="l" defTabSz="101588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8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40" algn="l" defTabSz="10158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880" algn="l" defTabSz="10158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20" algn="l" defTabSz="10158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760" algn="l" defTabSz="10158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700" algn="l" defTabSz="10158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640" algn="l" defTabSz="10158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573" algn="l" defTabSz="10158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515" algn="l" defTabSz="101588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_SmartGrid Icon_4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300" y="0"/>
            <a:ext cx="1602741" cy="1532258"/>
          </a:xfrm>
          <a:prstGeom prst="rect">
            <a:avLst/>
          </a:prstGeom>
        </p:spPr>
      </p:pic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4" cstate="print"/>
          <a:srcRect l="1193" t="18295" r="1550" b="19135"/>
          <a:stretch>
            <a:fillRect/>
          </a:stretch>
        </p:blipFill>
        <p:spPr bwMode="auto">
          <a:xfrm>
            <a:off x="-12700" y="1389065"/>
            <a:ext cx="10172700" cy="4773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387" name="Rectangle 1"/>
          <p:cNvSpPr>
            <a:spLocks/>
          </p:cNvSpPr>
          <p:nvPr/>
        </p:nvSpPr>
        <p:spPr bwMode="auto">
          <a:xfrm>
            <a:off x="-25400" y="6242050"/>
            <a:ext cx="10198100" cy="2794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015940"/>
            <a:endParaRPr lang="en-US" dirty="0" smtClean="0">
              <a:latin typeface="Gill Sans" pitchFamily="-65" charset="0"/>
              <a:ea typeface="ヒラギノ角ゴ Pro W3"/>
              <a:cs typeface="ヒラギノ角ゴ Pro W3"/>
              <a:sym typeface="Gill Sans" pitchFamily="-65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6100" y="6831013"/>
            <a:ext cx="3975100" cy="357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" name="Picture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200" y="228600"/>
            <a:ext cx="1498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17045" y="3041900"/>
            <a:ext cx="8625219" cy="2720655"/>
          </a:xfrm>
          <a:prstGeom prst="rect">
            <a:avLst/>
          </a:prstGeom>
        </p:spPr>
        <p:txBody>
          <a:bodyPr vert="horz" lIns="101595" tIns="50795" rIns="101595" bIns="50795" rtlCol="0"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defTabSz="1015940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Positive Energy® Smart Grid</a:t>
            </a:r>
          </a:p>
          <a:p>
            <a:pPr defTabSz="1015940" fontAlgn="auto">
              <a:spcAft>
                <a:spcPts val="0"/>
              </a:spcAft>
              <a:defRPr/>
            </a:pPr>
            <a:endParaRPr lang="en-US" sz="28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1015940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Presented to:</a:t>
            </a:r>
          </a:p>
          <a:p>
            <a:pPr defTabSz="1015940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New England Electric Restructuring Roundtable</a:t>
            </a:r>
          </a:p>
          <a:p>
            <a:pPr defTabSz="1015940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October 28, 2011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524006" y="4064000"/>
            <a:ext cx="7103121" cy="1185333"/>
          </a:xfrm>
          <a:prstGeom prst="rect">
            <a:avLst/>
          </a:prstGeom>
        </p:spPr>
        <p:txBody>
          <a:bodyPr vert="horz" lIns="101595" tIns="50795" rIns="101595" bIns="50795" rtlCol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defTabSz="101594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 cstate="print"/>
          <a:srcRect r="6390"/>
          <a:stretch>
            <a:fillRect/>
          </a:stretch>
        </p:blipFill>
        <p:spPr bwMode="auto">
          <a:xfrm>
            <a:off x="3217333" y="1947335"/>
            <a:ext cx="3513667" cy="961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7"/>
          <p:cNvSpPr>
            <a:spLocks/>
          </p:cNvSpPr>
          <p:nvPr/>
        </p:nvSpPr>
        <p:spPr bwMode="auto">
          <a:xfrm>
            <a:off x="432995" y="199930"/>
            <a:ext cx="6681787" cy="1035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Demand Response: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New Dynamic Pricing Tariffs</a:t>
            </a:r>
            <a:endParaRPr lang="en-US" sz="2800" b="1" i="1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0484" name="Rectangle 8"/>
          <p:cNvSpPr>
            <a:spLocks/>
          </p:cNvSpPr>
          <p:nvPr/>
        </p:nvSpPr>
        <p:spPr bwMode="auto">
          <a:xfrm>
            <a:off x="202565" y="1390485"/>
            <a:ext cx="2265260" cy="43781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82880" indent="-18288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3131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Summer Months June – September</a:t>
            </a:r>
          </a:p>
          <a:p>
            <a:pPr marL="182880" indent="-18288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3131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Hours: 2-7 PM, M-F</a:t>
            </a:r>
          </a:p>
          <a:p>
            <a:pPr marL="182880" indent="-18288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3131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Customers receive day-ahead price via in-home display, web, text, email, voice message</a:t>
            </a:r>
          </a:p>
          <a:p>
            <a:pPr marL="182880" indent="-18288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13131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Tariff is </a:t>
            </a:r>
            <a:r>
              <a:rPr lang="en-US" sz="1800" b="1" dirty="0" smtClean="0">
                <a:solidFill>
                  <a:srgbClr val="13131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Optional</a:t>
            </a:r>
          </a:p>
          <a:p>
            <a:pPr marL="182880" indent="-18288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13131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Customer</a:t>
            </a:r>
            <a:r>
              <a:rPr lang="en-US" sz="1800" dirty="0" smtClean="0">
                <a:solidFill>
                  <a:srgbClr val="13131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decides how to respond &amp; manage consumption</a:t>
            </a:r>
          </a:p>
        </p:txBody>
      </p:sp>
      <p:sp>
        <p:nvSpPr>
          <p:cNvPr id="20485" name="Rectangle 10"/>
          <p:cNvSpPr>
            <a:spLocks/>
          </p:cNvSpPr>
          <p:nvPr/>
        </p:nvSpPr>
        <p:spPr bwMode="auto">
          <a:xfrm>
            <a:off x="6246813" y="4692650"/>
            <a:ext cx="6604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2100" dirty="0">
                <a:solidFill>
                  <a:srgbClr val="13131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FPO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987631" y="-294098"/>
            <a:ext cx="184738" cy="58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9" tIns="45720" rIns="91439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2489200" y="1219200"/>
          <a:ext cx="6705600" cy="4559808"/>
        </p:xfrm>
        <a:graphic>
          <a:graphicData uri="http://schemas.openxmlformats.org/presentationml/2006/ole">
            <p:oleObj spid="_x0000_s355330" name="Visio" r:id="rId3" imgW="9178498" imgH="6243360" progId="">
              <p:embed/>
            </p:oleObj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3700" y="5867400"/>
            <a:ext cx="910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13131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All electricity is not created equally – as demand increases, the cost to generate and deliver electricity increases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4E05DD-F5BF-4F7D-BB82-1CB3989057FE}" type="slidenum">
              <a:rPr lang="en-US" smtClean="0">
                <a:latin typeface="Calibri" pitchFamily="34" charset="0"/>
                <a:ea typeface="ヒラギノ角ゴ Pro W3"/>
                <a:cs typeface="ヒラギノ角ゴ Pro W3"/>
              </a:rPr>
              <a:pPr/>
              <a:t>11</a:t>
            </a:fld>
            <a:endParaRPr lang="en-US" dirty="0" smtClean="0"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5363" name="Rectangle 7"/>
          <p:cNvSpPr>
            <a:spLocks/>
          </p:cNvSpPr>
          <p:nvPr/>
        </p:nvSpPr>
        <p:spPr bwMode="auto">
          <a:xfrm>
            <a:off x="469900" y="114300"/>
            <a:ext cx="7706430" cy="10142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Home Area Network Technology:</a:t>
            </a:r>
          </a:p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New Tools for Energy Awareness</a:t>
            </a:r>
            <a:endParaRPr lang="en-US" b="1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15364" name="Picture 15" descr="house only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93900" y="1447800"/>
            <a:ext cx="7646458" cy="543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780" y="2120180"/>
            <a:ext cx="2862792" cy="3390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4105" y="1467295"/>
            <a:ext cx="3533260" cy="263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5032" y="2286000"/>
            <a:ext cx="4072460" cy="3559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88250" y="971903"/>
            <a:ext cx="9149945" cy="5836329"/>
            <a:chOff x="124781" y="731390"/>
            <a:chExt cx="8304817" cy="5280796"/>
          </a:xfrm>
        </p:grpSpPr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553999" y="731390"/>
              <a:ext cx="7875599" cy="5004124"/>
              <a:chOff x="228600" y="1006883"/>
              <a:chExt cx="7875599" cy="5004124"/>
            </a:xfrm>
          </p:grpSpPr>
          <p:grpSp>
            <p:nvGrpSpPr>
              <p:cNvPr id="4" name="Group 55"/>
              <p:cNvGrpSpPr>
                <a:grpSpLocks/>
              </p:cNvGrpSpPr>
              <p:nvPr/>
            </p:nvGrpSpPr>
            <p:grpSpPr bwMode="auto">
              <a:xfrm>
                <a:off x="228600" y="1006883"/>
                <a:ext cx="7875599" cy="5004124"/>
                <a:chOff x="228600" y="1006883"/>
                <a:chExt cx="7875599" cy="5004124"/>
              </a:xfrm>
            </p:grpSpPr>
            <p:grpSp>
              <p:nvGrpSpPr>
                <p:cNvPr id="5" name="Group 52"/>
                <p:cNvGrpSpPr>
                  <a:grpSpLocks/>
                </p:cNvGrpSpPr>
                <p:nvPr/>
              </p:nvGrpSpPr>
              <p:grpSpPr bwMode="auto">
                <a:xfrm>
                  <a:off x="228600" y="1006883"/>
                  <a:ext cx="7875599" cy="5004124"/>
                  <a:chOff x="228600" y="1006883"/>
                  <a:chExt cx="7875599" cy="5004124"/>
                </a:xfrm>
              </p:grpSpPr>
              <p:grpSp>
                <p:nvGrpSpPr>
                  <p:cNvPr id="6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228600" y="1006883"/>
                    <a:ext cx="7875599" cy="5004124"/>
                    <a:chOff x="228600" y="1006883"/>
                    <a:chExt cx="7875599" cy="5004124"/>
                  </a:xfrm>
                </p:grpSpPr>
                <p:grpSp>
                  <p:nvGrpSpPr>
                    <p:cNvPr id="7" name="Group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8600" y="1006883"/>
                      <a:ext cx="6208371" cy="5004124"/>
                      <a:chOff x="990600" y="1409700"/>
                      <a:chExt cx="6208371" cy="4270441"/>
                    </a:xfrm>
                  </p:grpSpPr>
                  <p:grpSp>
                    <p:nvGrpSpPr>
                      <p:cNvPr id="8" name="Group 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90600" y="1420596"/>
                        <a:ext cx="6208371" cy="4259545"/>
                        <a:chOff x="990600" y="1420596"/>
                        <a:chExt cx="6208371" cy="4259545"/>
                      </a:xfrm>
                    </p:grpSpPr>
                    <p:cxnSp>
                      <p:nvCxnSpPr>
                        <p:cNvPr id="26" name="Straight Connector 25"/>
                        <p:cNvCxnSpPr/>
                        <p:nvPr/>
                      </p:nvCxnSpPr>
                      <p:spPr>
                        <a:xfrm>
                          <a:off x="1142975" y="1420596"/>
                          <a:ext cx="5944397" cy="0"/>
                        </a:xfrm>
                        <a:prstGeom prst="line">
                          <a:avLst/>
                        </a:prstGeom>
                      </p:spPr>
                      <p:style>
                        <a:lnRef idx="2">
                          <a:schemeClr val="accent5"/>
                        </a:lnRef>
                        <a:fillRef idx="0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" name="Straight Connector 26"/>
                        <p:cNvCxnSpPr/>
                        <p:nvPr/>
                      </p:nvCxnSpPr>
                      <p:spPr>
                        <a:xfrm>
                          <a:off x="1142975" y="2107041"/>
                          <a:ext cx="5944397" cy="0"/>
                        </a:xfrm>
                        <a:prstGeom prst="line">
                          <a:avLst/>
                        </a:prstGeom>
                      </p:spPr>
                      <p:style>
                        <a:lnRef idx="2">
                          <a:schemeClr val="accent5"/>
                        </a:lnRef>
                        <a:fillRef idx="0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" name="Straight Connector 27"/>
                        <p:cNvCxnSpPr/>
                        <p:nvPr/>
                      </p:nvCxnSpPr>
                      <p:spPr>
                        <a:xfrm>
                          <a:off x="1142975" y="2715853"/>
                          <a:ext cx="5944397" cy="0"/>
                        </a:xfrm>
                        <a:prstGeom prst="line">
                          <a:avLst/>
                        </a:prstGeom>
                      </p:spPr>
                      <p:style>
                        <a:lnRef idx="2">
                          <a:schemeClr val="accent5"/>
                        </a:lnRef>
                        <a:fillRef idx="0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" name="Straight Connector 29"/>
                        <p:cNvCxnSpPr/>
                        <p:nvPr/>
                      </p:nvCxnSpPr>
                      <p:spPr>
                        <a:xfrm>
                          <a:off x="1142975" y="4012472"/>
                          <a:ext cx="5944397" cy="0"/>
                        </a:xfrm>
                        <a:prstGeom prst="line">
                          <a:avLst/>
                        </a:prstGeom>
                      </p:spPr>
                      <p:style>
                        <a:lnRef idx="2">
                          <a:schemeClr val="accent5"/>
                        </a:lnRef>
                        <a:fillRef idx="0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" name="Straight Connector 30"/>
                        <p:cNvCxnSpPr/>
                        <p:nvPr/>
                      </p:nvCxnSpPr>
                      <p:spPr>
                        <a:xfrm>
                          <a:off x="1142975" y="4621284"/>
                          <a:ext cx="5944397" cy="0"/>
                        </a:xfrm>
                        <a:prstGeom prst="line">
                          <a:avLst/>
                        </a:prstGeom>
                      </p:spPr>
                      <p:style>
                        <a:lnRef idx="2">
                          <a:schemeClr val="accent5"/>
                        </a:lnRef>
                        <a:fillRef idx="0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" name="Straight Connector 31"/>
                        <p:cNvCxnSpPr/>
                        <p:nvPr/>
                      </p:nvCxnSpPr>
                      <p:spPr>
                        <a:xfrm>
                          <a:off x="1142975" y="5258698"/>
                          <a:ext cx="5944397" cy="0"/>
                        </a:xfrm>
                        <a:prstGeom prst="line">
                          <a:avLst/>
                        </a:prstGeom>
                      </p:spPr>
                      <p:style>
                        <a:lnRef idx="2">
                          <a:schemeClr val="accent5"/>
                        </a:lnRef>
                        <a:fillRef idx="0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8464" name="TextBox 3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90600" y="1420981"/>
                          <a:ext cx="152400" cy="400442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spAutoFit/>
                        </a:bodyPr>
                        <a:lstStyle/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r>
                            <a:rPr lang="en-US" sz="900" dirty="0"/>
                            <a:t>6</a:t>
                          </a:r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r>
                            <a:rPr lang="en-US" sz="900" dirty="0"/>
                            <a:t>5</a:t>
                          </a:r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r>
                            <a:rPr lang="en-US" sz="900" dirty="0"/>
                            <a:t>4</a:t>
                          </a:r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r>
                            <a:rPr lang="en-US" sz="900" dirty="0"/>
                            <a:t>3</a:t>
                          </a:r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r>
                            <a:rPr lang="en-US" sz="900" dirty="0"/>
                            <a:t>2</a:t>
                          </a:r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r>
                            <a:rPr lang="en-US" sz="900" dirty="0"/>
                            <a:t>1</a:t>
                          </a:r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endParaRPr lang="en-US" sz="900" dirty="0"/>
                        </a:p>
                        <a:p>
                          <a:pPr algn="ctr"/>
                          <a:r>
                            <a:rPr lang="en-US" sz="900" dirty="0"/>
                            <a:t>0</a:t>
                          </a:r>
                        </a:p>
                      </p:txBody>
                    </p:sp>
                    <p:sp>
                      <p:nvSpPr>
                        <p:cNvPr id="18465" name="TextBox 3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2971" y="5228604"/>
                          <a:ext cx="6096000" cy="45153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spAutoFit/>
                        </a:bodyPr>
                        <a:lstStyle/>
                        <a:p>
                          <a:r>
                            <a:rPr lang="en-US" dirty="0"/>
                            <a:t> </a:t>
                          </a:r>
                          <a:r>
                            <a:rPr lang="en-US" sz="900" dirty="0"/>
                            <a:t>1        2      3      4       5       6      7      8       9     10     11    12     13    14    15     16    17   18     19     20     21    22     23    24</a:t>
                          </a:r>
                        </a:p>
                      </p:txBody>
                    </p:sp>
                    <p:cxnSp>
                      <p:nvCxnSpPr>
                        <p:cNvPr id="29" name="Straight Connector 28"/>
                        <p:cNvCxnSpPr/>
                        <p:nvPr/>
                      </p:nvCxnSpPr>
                      <p:spPr>
                        <a:xfrm>
                          <a:off x="1142975" y="3402298"/>
                          <a:ext cx="5944397" cy="0"/>
                        </a:xfrm>
                        <a:prstGeom prst="line">
                          <a:avLst/>
                        </a:prstGeom>
                      </p:spPr>
                      <p:style>
                        <a:lnRef idx="2">
                          <a:schemeClr val="accent5"/>
                        </a:lnRef>
                        <a:fillRef idx="0">
                          <a:schemeClr val="accent5"/>
                        </a:fillRef>
                        <a:effectRef idx="1">
                          <a:schemeClr val="accent5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5" name="Freeform 24"/>
                        <p:cNvSpPr/>
                        <p:nvPr/>
                      </p:nvSpPr>
                      <p:spPr>
                        <a:xfrm>
                          <a:off x="1299870" y="2873844"/>
                          <a:ext cx="5672233" cy="1566294"/>
                        </a:xfrm>
                        <a:custGeom>
                          <a:avLst/>
                          <a:gdLst>
                            <a:gd name="connsiteX0" fmla="*/ 0 w 5673436"/>
                            <a:gd name="connsiteY0" fmla="*/ 1007918 h 1527464"/>
                            <a:gd name="connsiteX1" fmla="*/ 145472 w 5673436"/>
                            <a:gd name="connsiteY1" fmla="*/ 1101436 h 1527464"/>
                            <a:gd name="connsiteX2" fmla="*/ 238991 w 5673436"/>
                            <a:gd name="connsiteY2" fmla="*/ 1184564 h 1527464"/>
                            <a:gd name="connsiteX3" fmla="*/ 384463 w 5673436"/>
                            <a:gd name="connsiteY3" fmla="*/ 1267691 h 1527464"/>
                            <a:gd name="connsiteX4" fmla="*/ 540327 w 5673436"/>
                            <a:gd name="connsiteY4" fmla="*/ 1371600 h 1527464"/>
                            <a:gd name="connsiteX5" fmla="*/ 779318 w 5673436"/>
                            <a:gd name="connsiteY5" fmla="*/ 1465118 h 1527464"/>
                            <a:gd name="connsiteX6" fmla="*/ 1049481 w 5673436"/>
                            <a:gd name="connsiteY6" fmla="*/ 1527464 h 1527464"/>
                            <a:gd name="connsiteX7" fmla="*/ 1350818 w 5673436"/>
                            <a:gd name="connsiteY7" fmla="*/ 1506682 h 1527464"/>
                            <a:gd name="connsiteX8" fmla="*/ 1600200 w 5673436"/>
                            <a:gd name="connsiteY8" fmla="*/ 1423554 h 1527464"/>
                            <a:gd name="connsiteX9" fmla="*/ 1787236 w 5673436"/>
                            <a:gd name="connsiteY9" fmla="*/ 1392382 h 1527464"/>
                            <a:gd name="connsiteX10" fmla="*/ 1943100 w 5673436"/>
                            <a:gd name="connsiteY10" fmla="*/ 1381991 h 1527464"/>
                            <a:gd name="connsiteX11" fmla="*/ 1995054 w 5673436"/>
                            <a:gd name="connsiteY11" fmla="*/ 1371600 h 1527464"/>
                            <a:gd name="connsiteX12" fmla="*/ 2130136 w 5673436"/>
                            <a:gd name="connsiteY12" fmla="*/ 1319645 h 1527464"/>
                            <a:gd name="connsiteX13" fmla="*/ 2337954 w 5673436"/>
                            <a:gd name="connsiteY13" fmla="*/ 1194954 h 1527464"/>
                            <a:gd name="connsiteX14" fmla="*/ 2556163 w 5673436"/>
                            <a:gd name="connsiteY14" fmla="*/ 1007918 h 1527464"/>
                            <a:gd name="connsiteX15" fmla="*/ 2878281 w 5673436"/>
                            <a:gd name="connsiteY15" fmla="*/ 758536 h 1527464"/>
                            <a:gd name="connsiteX16" fmla="*/ 3179618 w 5673436"/>
                            <a:gd name="connsiteY16" fmla="*/ 498764 h 1527464"/>
                            <a:gd name="connsiteX17" fmla="*/ 3532909 w 5673436"/>
                            <a:gd name="connsiteY17" fmla="*/ 280554 h 1527464"/>
                            <a:gd name="connsiteX18" fmla="*/ 3927763 w 5673436"/>
                            <a:gd name="connsiteY18" fmla="*/ 124691 h 1527464"/>
                            <a:gd name="connsiteX19" fmla="*/ 4229100 w 5673436"/>
                            <a:gd name="connsiteY19" fmla="*/ 0 h 1527464"/>
                            <a:gd name="connsiteX20" fmla="*/ 4530436 w 5673436"/>
                            <a:gd name="connsiteY20" fmla="*/ 41564 h 1527464"/>
                            <a:gd name="connsiteX21" fmla="*/ 4727863 w 5673436"/>
                            <a:gd name="connsiteY21" fmla="*/ 166254 h 1527464"/>
                            <a:gd name="connsiteX22" fmla="*/ 4925291 w 5673436"/>
                            <a:gd name="connsiteY22" fmla="*/ 249382 h 1527464"/>
                            <a:gd name="connsiteX23" fmla="*/ 5112327 w 5673436"/>
                            <a:gd name="connsiteY23" fmla="*/ 353291 h 1527464"/>
                            <a:gd name="connsiteX24" fmla="*/ 5268191 w 5673436"/>
                            <a:gd name="connsiteY24" fmla="*/ 446809 h 1527464"/>
                            <a:gd name="connsiteX25" fmla="*/ 5413663 w 5673436"/>
                            <a:gd name="connsiteY25" fmla="*/ 561109 h 1527464"/>
                            <a:gd name="connsiteX26" fmla="*/ 5569527 w 5673436"/>
                            <a:gd name="connsiteY26" fmla="*/ 737754 h 1527464"/>
                            <a:gd name="connsiteX27" fmla="*/ 5673436 w 5673436"/>
                            <a:gd name="connsiteY27" fmla="*/ 831273 h 1527464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3927763 w 5673436"/>
                            <a:gd name="connsiteY18" fmla="*/ 280195 h 1682968"/>
                            <a:gd name="connsiteX19" fmla="*/ 42637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3882736 w 5673436"/>
                            <a:gd name="connsiteY18" fmla="*/ 138334 h 1682968"/>
                            <a:gd name="connsiteX19" fmla="*/ 42637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3958936 w 5673436"/>
                            <a:gd name="connsiteY18" fmla="*/ 138334 h 1682968"/>
                            <a:gd name="connsiteX19" fmla="*/ 42637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3958936 w 5673436"/>
                            <a:gd name="connsiteY18" fmla="*/ 138334 h 1682968"/>
                            <a:gd name="connsiteX19" fmla="*/ 42637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4035136 w 5673436"/>
                            <a:gd name="connsiteY18" fmla="*/ 138334 h 1682968"/>
                            <a:gd name="connsiteX19" fmla="*/ 42637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4035136 w 5673436"/>
                            <a:gd name="connsiteY18" fmla="*/ 138334 h 1682968"/>
                            <a:gd name="connsiteX19" fmla="*/ 42637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4111336 w 5673436"/>
                            <a:gd name="connsiteY18" fmla="*/ 138334 h 1682968"/>
                            <a:gd name="connsiteX19" fmla="*/ 42637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4111336 w 5673436"/>
                            <a:gd name="connsiteY18" fmla="*/ 138334 h 1682968"/>
                            <a:gd name="connsiteX19" fmla="*/ 44161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4035136 w 5673436"/>
                            <a:gd name="connsiteY18" fmla="*/ 138334 h 1682968"/>
                            <a:gd name="connsiteX19" fmla="*/ 44161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4035136 w 5673436"/>
                            <a:gd name="connsiteY18" fmla="*/ 138334 h 1682968"/>
                            <a:gd name="connsiteX19" fmla="*/ 44161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4035136 w 5673436"/>
                            <a:gd name="connsiteY18" fmla="*/ 138334 h 1682968"/>
                            <a:gd name="connsiteX19" fmla="*/ 44161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163422 h 1682968"/>
                            <a:gd name="connsiteX1" fmla="*/ 145472 w 5673436"/>
                            <a:gd name="connsiteY1" fmla="*/ 1256940 h 1682968"/>
                            <a:gd name="connsiteX2" fmla="*/ 238991 w 5673436"/>
                            <a:gd name="connsiteY2" fmla="*/ 1340068 h 1682968"/>
                            <a:gd name="connsiteX3" fmla="*/ 384463 w 5673436"/>
                            <a:gd name="connsiteY3" fmla="*/ 1423195 h 1682968"/>
                            <a:gd name="connsiteX4" fmla="*/ 540327 w 5673436"/>
                            <a:gd name="connsiteY4" fmla="*/ 1527104 h 1682968"/>
                            <a:gd name="connsiteX5" fmla="*/ 779318 w 5673436"/>
                            <a:gd name="connsiteY5" fmla="*/ 1620622 h 1682968"/>
                            <a:gd name="connsiteX6" fmla="*/ 1049481 w 5673436"/>
                            <a:gd name="connsiteY6" fmla="*/ 1682968 h 1682968"/>
                            <a:gd name="connsiteX7" fmla="*/ 1350818 w 5673436"/>
                            <a:gd name="connsiteY7" fmla="*/ 1662186 h 1682968"/>
                            <a:gd name="connsiteX8" fmla="*/ 1600200 w 5673436"/>
                            <a:gd name="connsiteY8" fmla="*/ 1579058 h 1682968"/>
                            <a:gd name="connsiteX9" fmla="*/ 1787236 w 5673436"/>
                            <a:gd name="connsiteY9" fmla="*/ 1547886 h 1682968"/>
                            <a:gd name="connsiteX10" fmla="*/ 1943100 w 5673436"/>
                            <a:gd name="connsiteY10" fmla="*/ 1537495 h 1682968"/>
                            <a:gd name="connsiteX11" fmla="*/ 1995054 w 5673436"/>
                            <a:gd name="connsiteY11" fmla="*/ 1527104 h 1682968"/>
                            <a:gd name="connsiteX12" fmla="*/ 2130136 w 5673436"/>
                            <a:gd name="connsiteY12" fmla="*/ 1475149 h 1682968"/>
                            <a:gd name="connsiteX13" fmla="*/ 2337954 w 5673436"/>
                            <a:gd name="connsiteY13" fmla="*/ 1350458 h 1682968"/>
                            <a:gd name="connsiteX14" fmla="*/ 2556163 w 5673436"/>
                            <a:gd name="connsiteY14" fmla="*/ 1163422 h 1682968"/>
                            <a:gd name="connsiteX15" fmla="*/ 2878281 w 5673436"/>
                            <a:gd name="connsiteY15" fmla="*/ 914040 h 1682968"/>
                            <a:gd name="connsiteX16" fmla="*/ 3179618 w 5673436"/>
                            <a:gd name="connsiteY16" fmla="*/ 654268 h 1682968"/>
                            <a:gd name="connsiteX17" fmla="*/ 3532909 w 5673436"/>
                            <a:gd name="connsiteY17" fmla="*/ 436058 h 1682968"/>
                            <a:gd name="connsiteX18" fmla="*/ 4035136 w 5673436"/>
                            <a:gd name="connsiteY18" fmla="*/ 138334 h 1682968"/>
                            <a:gd name="connsiteX19" fmla="*/ 4416136 w 5673436"/>
                            <a:gd name="connsiteY19" fmla="*/ 0 h 1682968"/>
                            <a:gd name="connsiteX20" fmla="*/ 4530436 w 5673436"/>
                            <a:gd name="connsiteY20" fmla="*/ 197068 h 1682968"/>
                            <a:gd name="connsiteX21" fmla="*/ 4727863 w 5673436"/>
                            <a:gd name="connsiteY21" fmla="*/ 321758 h 1682968"/>
                            <a:gd name="connsiteX22" fmla="*/ 4925291 w 5673436"/>
                            <a:gd name="connsiteY22" fmla="*/ 404886 h 1682968"/>
                            <a:gd name="connsiteX23" fmla="*/ 5112327 w 5673436"/>
                            <a:gd name="connsiteY23" fmla="*/ 508795 h 1682968"/>
                            <a:gd name="connsiteX24" fmla="*/ 5268191 w 5673436"/>
                            <a:gd name="connsiteY24" fmla="*/ 602313 h 1682968"/>
                            <a:gd name="connsiteX25" fmla="*/ 5413663 w 5673436"/>
                            <a:gd name="connsiteY25" fmla="*/ 716613 h 1682968"/>
                            <a:gd name="connsiteX26" fmla="*/ 5569527 w 5673436"/>
                            <a:gd name="connsiteY26" fmla="*/ 893258 h 1682968"/>
                            <a:gd name="connsiteX27" fmla="*/ 5673436 w 5673436"/>
                            <a:gd name="connsiteY27" fmla="*/ 986777 h 1682968"/>
                            <a:gd name="connsiteX0" fmla="*/ 0 w 5673436"/>
                            <a:gd name="connsiteY0" fmla="*/ 1035839 h 1555385"/>
                            <a:gd name="connsiteX1" fmla="*/ 145472 w 5673436"/>
                            <a:gd name="connsiteY1" fmla="*/ 1129357 h 1555385"/>
                            <a:gd name="connsiteX2" fmla="*/ 238991 w 5673436"/>
                            <a:gd name="connsiteY2" fmla="*/ 1212485 h 1555385"/>
                            <a:gd name="connsiteX3" fmla="*/ 384463 w 5673436"/>
                            <a:gd name="connsiteY3" fmla="*/ 1295612 h 1555385"/>
                            <a:gd name="connsiteX4" fmla="*/ 540327 w 5673436"/>
                            <a:gd name="connsiteY4" fmla="*/ 1399521 h 1555385"/>
                            <a:gd name="connsiteX5" fmla="*/ 779318 w 5673436"/>
                            <a:gd name="connsiteY5" fmla="*/ 1493039 h 1555385"/>
                            <a:gd name="connsiteX6" fmla="*/ 1049481 w 5673436"/>
                            <a:gd name="connsiteY6" fmla="*/ 1555385 h 1555385"/>
                            <a:gd name="connsiteX7" fmla="*/ 1350818 w 5673436"/>
                            <a:gd name="connsiteY7" fmla="*/ 1534603 h 1555385"/>
                            <a:gd name="connsiteX8" fmla="*/ 1600200 w 5673436"/>
                            <a:gd name="connsiteY8" fmla="*/ 1451475 h 1555385"/>
                            <a:gd name="connsiteX9" fmla="*/ 1787236 w 5673436"/>
                            <a:gd name="connsiteY9" fmla="*/ 1420303 h 1555385"/>
                            <a:gd name="connsiteX10" fmla="*/ 1943100 w 5673436"/>
                            <a:gd name="connsiteY10" fmla="*/ 1409912 h 1555385"/>
                            <a:gd name="connsiteX11" fmla="*/ 1995054 w 5673436"/>
                            <a:gd name="connsiteY11" fmla="*/ 1399521 h 1555385"/>
                            <a:gd name="connsiteX12" fmla="*/ 2130136 w 5673436"/>
                            <a:gd name="connsiteY12" fmla="*/ 1347566 h 1555385"/>
                            <a:gd name="connsiteX13" fmla="*/ 2337954 w 5673436"/>
                            <a:gd name="connsiteY13" fmla="*/ 1222875 h 1555385"/>
                            <a:gd name="connsiteX14" fmla="*/ 2556163 w 5673436"/>
                            <a:gd name="connsiteY14" fmla="*/ 1035839 h 1555385"/>
                            <a:gd name="connsiteX15" fmla="*/ 2878281 w 5673436"/>
                            <a:gd name="connsiteY15" fmla="*/ 786457 h 1555385"/>
                            <a:gd name="connsiteX16" fmla="*/ 3179618 w 5673436"/>
                            <a:gd name="connsiteY16" fmla="*/ 526685 h 1555385"/>
                            <a:gd name="connsiteX17" fmla="*/ 3532909 w 5673436"/>
                            <a:gd name="connsiteY17" fmla="*/ 308475 h 1555385"/>
                            <a:gd name="connsiteX18" fmla="*/ 4035136 w 5673436"/>
                            <a:gd name="connsiteY18" fmla="*/ 10751 h 1555385"/>
                            <a:gd name="connsiteX19" fmla="*/ 4416136 w 5673436"/>
                            <a:gd name="connsiteY19" fmla="*/ 10751 h 1555385"/>
                            <a:gd name="connsiteX20" fmla="*/ 4530436 w 5673436"/>
                            <a:gd name="connsiteY20" fmla="*/ 69485 h 1555385"/>
                            <a:gd name="connsiteX21" fmla="*/ 4727863 w 5673436"/>
                            <a:gd name="connsiteY21" fmla="*/ 194175 h 1555385"/>
                            <a:gd name="connsiteX22" fmla="*/ 4925291 w 5673436"/>
                            <a:gd name="connsiteY22" fmla="*/ 277303 h 1555385"/>
                            <a:gd name="connsiteX23" fmla="*/ 5112327 w 5673436"/>
                            <a:gd name="connsiteY23" fmla="*/ 381212 h 1555385"/>
                            <a:gd name="connsiteX24" fmla="*/ 5268191 w 5673436"/>
                            <a:gd name="connsiteY24" fmla="*/ 474730 h 1555385"/>
                            <a:gd name="connsiteX25" fmla="*/ 5413663 w 5673436"/>
                            <a:gd name="connsiteY25" fmla="*/ 589030 h 1555385"/>
                            <a:gd name="connsiteX26" fmla="*/ 5569527 w 5673436"/>
                            <a:gd name="connsiteY26" fmla="*/ 765675 h 1555385"/>
                            <a:gd name="connsiteX27" fmla="*/ 5673436 w 5673436"/>
                            <a:gd name="connsiteY27" fmla="*/ 859194 h 1555385"/>
                            <a:gd name="connsiteX0" fmla="*/ 0 w 5673436"/>
                            <a:gd name="connsiteY0" fmla="*/ 1035839 h 1555385"/>
                            <a:gd name="connsiteX1" fmla="*/ 145472 w 5673436"/>
                            <a:gd name="connsiteY1" fmla="*/ 1129357 h 1555385"/>
                            <a:gd name="connsiteX2" fmla="*/ 238991 w 5673436"/>
                            <a:gd name="connsiteY2" fmla="*/ 1212485 h 1555385"/>
                            <a:gd name="connsiteX3" fmla="*/ 384463 w 5673436"/>
                            <a:gd name="connsiteY3" fmla="*/ 1295612 h 1555385"/>
                            <a:gd name="connsiteX4" fmla="*/ 540327 w 5673436"/>
                            <a:gd name="connsiteY4" fmla="*/ 1399521 h 1555385"/>
                            <a:gd name="connsiteX5" fmla="*/ 779318 w 5673436"/>
                            <a:gd name="connsiteY5" fmla="*/ 1493039 h 1555385"/>
                            <a:gd name="connsiteX6" fmla="*/ 1049481 w 5673436"/>
                            <a:gd name="connsiteY6" fmla="*/ 1555385 h 1555385"/>
                            <a:gd name="connsiteX7" fmla="*/ 1350818 w 5673436"/>
                            <a:gd name="connsiteY7" fmla="*/ 1534603 h 1555385"/>
                            <a:gd name="connsiteX8" fmla="*/ 1600200 w 5673436"/>
                            <a:gd name="connsiteY8" fmla="*/ 1451475 h 1555385"/>
                            <a:gd name="connsiteX9" fmla="*/ 1787236 w 5673436"/>
                            <a:gd name="connsiteY9" fmla="*/ 1420303 h 1555385"/>
                            <a:gd name="connsiteX10" fmla="*/ 1943100 w 5673436"/>
                            <a:gd name="connsiteY10" fmla="*/ 1409912 h 1555385"/>
                            <a:gd name="connsiteX11" fmla="*/ 1995054 w 5673436"/>
                            <a:gd name="connsiteY11" fmla="*/ 1399521 h 1555385"/>
                            <a:gd name="connsiteX12" fmla="*/ 2130136 w 5673436"/>
                            <a:gd name="connsiteY12" fmla="*/ 1347566 h 1555385"/>
                            <a:gd name="connsiteX13" fmla="*/ 2337954 w 5673436"/>
                            <a:gd name="connsiteY13" fmla="*/ 1222875 h 1555385"/>
                            <a:gd name="connsiteX14" fmla="*/ 2556163 w 5673436"/>
                            <a:gd name="connsiteY14" fmla="*/ 1035839 h 1555385"/>
                            <a:gd name="connsiteX15" fmla="*/ 2878281 w 5673436"/>
                            <a:gd name="connsiteY15" fmla="*/ 786457 h 1555385"/>
                            <a:gd name="connsiteX16" fmla="*/ 3179618 w 5673436"/>
                            <a:gd name="connsiteY16" fmla="*/ 526685 h 1555385"/>
                            <a:gd name="connsiteX17" fmla="*/ 3532909 w 5673436"/>
                            <a:gd name="connsiteY17" fmla="*/ 308475 h 1555385"/>
                            <a:gd name="connsiteX18" fmla="*/ 4035136 w 5673436"/>
                            <a:gd name="connsiteY18" fmla="*/ 10751 h 1555385"/>
                            <a:gd name="connsiteX19" fmla="*/ 4416136 w 5673436"/>
                            <a:gd name="connsiteY19" fmla="*/ 10751 h 1555385"/>
                            <a:gd name="connsiteX20" fmla="*/ 4530436 w 5673436"/>
                            <a:gd name="connsiteY20" fmla="*/ 69485 h 1555385"/>
                            <a:gd name="connsiteX21" fmla="*/ 4727863 w 5673436"/>
                            <a:gd name="connsiteY21" fmla="*/ 194175 h 1555385"/>
                            <a:gd name="connsiteX22" fmla="*/ 4925291 w 5673436"/>
                            <a:gd name="connsiteY22" fmla="*/ 277303 h 1555385"/>
                            <a:gd name="connsiteX23" fmla="*/ 5112327 w 5673436"/>
                            <a:gd name="connsiteY23" fmla="*/ 381212 h 1555385"/>
                            <a:gd name="connsiteX24" fmla="*/ 5268191 w 5673436"/>
                            <a:gd name="connsiteY24" fmla="*/ 474730 h 1555385"/>
                            <a:gd name="connsiteX25" fmla="*/ 5413663 w 5673436"/>
                            <a:gd name="connsiteY25" fmla="*/ 589030 h 1555385"/>
                            <a:gd name="connsiteX26" fmla="*/ 5569527 w 5673436"/>
                            <a:gd name="connsiteY26" fmla="*/ 765675 h 1555385"/>
                            <a:gd name="connsiteX27" fmla="*/ 5673436 w 5673436"/>
                            <a:gd name="connsiteY27" fmla="*/ 859194 h 1555385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7863 w 5673436"/>
                            <a:gd name="connsiteY21" fmla="*/ 204926 h 1566136"/>
                            <a:gd name="connsiteX22" fmla="*/ 4925291 w 5673436"/>
                            <a:gd name="connsiteY22" fmla="*/ 288054 h 1566136"/>
                            <a:gd name="connsiteX23" fmla="*/ 5112327 w 5673436"/>
                            <a:gd name="connsiteY23" fmla="*/ 391963 h 1566136"/>
                            <a:gd name="connsiteX24" fmla="*/ 5268191 w 5673436"/>
                            <a:gd name="connsiteY24" fmla="*/ 485481 h 1566136"/>
                            <a:gd name="connsiteX25" fmla="*/ 5413663 w 5673436"/>
                            <a:gd name="connsiteY25" fmla="*/ 599781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925291 w 5673436"/>
                            <a:gd name="connsiteY22" fmla="*/ 288054 h 1566136"/>
                            <a:gd name="connsiteX23" fmla="*/ 5112327 w 5673436"/>
                            <a:gd name="connsiteY23" fmla="*/ 391963 h 1566136"/>
                            <a:gd name="connsiteX24" fmla="*/ 5268191 w 5673436"/>
                            <a:gd name="connsiteY24" fmla="*/ 485481 h 1566136"/>
                            <a:gd name="connsiteX25" fmla="*/ 5413663 w 5673436"/>
                            <a:gd name="connsiteY25" fmla="*/ 599781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925291 w 5673436"/>
                            <a:gd name="connsiteY22" fmla="*/ 288054 h 1566136"/>
                            <a:gd name="connsiteX23" fmla="*/ 5112327 w 5673436"/>
                            <a:gd name="connsiteY23" fmla="*/ 391963 h 1566136"/>
                            <a:gd name="connsiteX24" fmla="*/ 5268191 w 5673436"/>
                            <a:gd name="connsiteY24" fmla="*/ 485481 h 1566136"/>
                            <a:gd name="connsiteX25" fmla="*/ 5413663 w 5673436"/>
                            <a:gd name="connsiteY25" fmla="*/ 599781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112327 w 5673436"/>
                            <a:gd name="connsiteY23" fmla="*/ 391963 h 1566136"/>
                            <a:gd name="connsiteX24" fmla="*/ 5268191 w 5673436"/>
                            <a:gd name="connsiteY24" fmla="*/ 485481 h 1566136"/>
                            <a:gd name="connsiteX25" fmla="*/ 5413663 w 5673436"/>
                            <a:gd name="connsiteY25" fmla="*/ 599781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112327 w 5673436"/>
                            <a:gd name="connsiteY23" fmla="*/ 391963 h 1566136"/>
                            <a:gd name="connsiteX24" fmla="*/ 5268191 w 5673436"/>
                            <a:gd name="connsiteY24" fmla="*/ 485481 h 1566136"/>
                            <a:gd name="connsiteX25" fmla="*/ 5413663 w 5673436"/>
                            <a:gd name="connsiteY25" fmla="*/ 599781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112327 w 5673436"/>
                            <a:gd name="connsiteY23" fmla="*/ 391963 h 1566136"/>
                            <a:gd name="connsiteX24" fmla="*/ 5268191 w 5673436"/>
                            <a:gd name="connsiteY24" fmla="*/ 485481 h 1566136"/>
                            <a:gd name="connsiteX25" fmla="*/ 5413663 w 5673436"/>
                            <a:gd name="connsiteY25" fmla="*/ 599781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112327 w 5673436"/>
                            <a:gd name="connsiteY23" fmla="*/ 391963 h 1566136"/>
                            <a:gd name="connsiteX24" fmla="*/ 5268191 w 5673436"/>
                            <a:gd name="connsiteY24" fmla="*/ 485481 h 1566136"/>
                            <a:gd name="connsiteX25" fmla="*/ 5413663 w 5673436"/>
                            <a:gd name="connsiteY25" fmla="*/ 599781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178136 w 5673436"/>
                            <a:gd name="connsiteY23" fmla="*/ 603484 h 1566136"/>
                            <a:gd name="connsiteX24" fmla="*/ 5268191 w 5673436"/>
                            <a:gd name="connsiteY24" fmla="*/ 485481 h 1566136"/>
                            <a:gd name="connsiteX25" fmla="*/ 5413663 w 5673436"/>
                            <a:gd name="connsiteY25" fmla="*/ 599781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254336 w 5673436"/>
                            <a:gd name="connsiteY23" fmla="*/ 668511 h 1566136"/>
                            <a:gd name="connsiteX24" fmla="*/ 5268191 w 5673436"/>
                            <a:gd name="connsiteY24" fmla="*/ 485481 h 1566136"/>
                            <a:gd name="connsiteX25" fmla="*/ 5413663 w 5673436"/>
                            <a:gd name="connsiteY25" fmla="*/ 599781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254336 w 5673436"/>
                            <a:gd name="connsiteY23" fmla="*/ 668511 h 1566136"/>
                            <a:gd name="connsiteX24" fmla="*/ 5330536 w 5673436"/>
                            <a:gd name="connsiteY24" fmla="*/ 668511 h 1566136"/>
                            <a:gd name="connsiteX25" fmla="*/ 5413663 w 5673436"/>
                            <a:gd name="connsiteY25" fmla="*/ 599781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254336 w 5673436"/>
                            <a:gd name="connsiteY23" fmla="*/ 668511 h 1566136"/>
                            <a:gd name="connsiteX24" fmla="*/ 5330536 w 5673436"/>
                            <a:gd name="connsiteY24" fmla="*/ 668511 h 1566136"/>
                            <a:gd name="connsiteX25" fmla="*/ 5482936 w 5673436"/>
                            <a:gd name="connsiteY25" fmla="*/ 733539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254336 w 5673436"/>
                            <a:gd name="connsiteY23" fmla="*/ 668511 h 1566136"/>
                            <a:gd name="connsiteX24" fmla="*/ 5330536 w 5673436"/>
                            <a:gd name="connsiteY24" fmla="*/ 668511 h 1566136"/>
                            <a:gd name="connsiteX25" fmla="*/ 5482936 w 5673436"/>
                            <a:gd name="connsiteY25" fmla="*/ 733539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254336 w 5673436"/>
                            <a:gd name="connsiteY23" fmla="*/ 668511 h 1566136"/>
                            <a:gd name="connsiteX24" fmla="*/ 5330536 w 5673436"/>
                            <a:gd name="connsiteY24" fmla="*/ 733539 h 1566136"/>
                            <a:gd name="connsiteX25" fmla="*/ 5482936 w 5673436"/>
                            <a:gd name="connsiteY25" fmla="*/ 733539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69945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254336 w 5673436"/>
                            <a:gd name="connsiteY23" fmla="*/ 668511 h 1566136"/>
                            <a:gd name="connsiteX24" fmla="*/ 5330536 w 5673436"/>
                            <a:gd name="connsiteY24" fmla="*/ 733539 h 1566136"/>
                            <a:gd name="connsiteX25" fmla="*/ 5482936 w 5673436"/>
                            <a:gd name="connsiteY25" fmla="*/ 733539 h 1566136"/>
                            <a:gd name="connsiteX26" fmla="*/ 5569527 w 5673436"/>
                            <a:gd name="connsiteY26" fmla="*/ 776426 h 1566136"/>
                            <a:gd name="connsiteX27" fmla="*/ 5673436 w 5673436"/>
                            <a:gd name="connsiteY27" fmla="*/ 880542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254336 w 5673436"/>
                            <a:gd name="connsiteY23" fmla="*/ 668511 h 1566136"/>
                            <a:gd name="connsiteX24" fmla="*/ 5330536 w 5673436"/>
                            <a:gd name="connsiteY24" fmla="*/ 733539 h 1566136"/>
                            <a:gd name="connsiteX25" fmla="*/ 5482936 w 5673436"/>
                            <a:gd name="connsiteY25" fmla="*/ 733539 h 1566136"/>
                            <a:gd name="connsiteX26" fmla="*/ 5482936 w 5673436"/>
                            <a:gd name="connsiteY26" fmla="*/ 880542 h 1566136"/>
                            <a:gd name="connsiteX27" fmla="*/ 5673436 w 5673436"/>
                            <a:gd name="connsiteY27" fmla="*/ 880542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254336 w 5673436"/>
                            <a:gd name="connsiteY23" fmla="*/ 668511 h 1566136"/>
                            <a:gd name="connsiteX24" fmla="*/ 5330536 w 5673436"/>
                            <a:gd name="connsiteY24" fmla="*/ 668511 h 1566136"/>
                            <a:gd name="connsiteX25" fmla="*/ 5482936 w 5673436"/>
                            <a:gd name="connsiteY25" fmla="*/ 733539 h 1566136"/>
                            <a:gd name="connsiteX26" fmla="*/ 5482936 w 5673436"/>
                            <a:gd name="connsiteY26" fmla="*/ 880542 h 1566136"/>
                            <a:gd name="connsiteX27" fmla="*/ 5673436 w 5673436"/>
                            <a:gd name="connsiteY27" fmla="*/ 880542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254336 w 5673436"/>
                            <a:gd name="connsiteY23" fmla="*/ 668511 h 1566136"/>
                            <a:gd name="connsiteX24" fmla="*/ 5330536 w 5673436"/>
                            <a:gd name="connsiteY24" fmla="*/ 668511 h 1566136"/>
                            <a:gd name="connsiteX25" fmla="*/ 5482936 w 5673436"/>
                            <a:gd name="connsiteY25" fmla="*/ 733539 h 1566136"/>
                            <a:gd name="connsiteX26" fmla="*/ 5631255 w 5673436"/>
                            <a:gd name="connsiteY26" fmla="*/ 880542 h 1566136"/>
                            <a:gd name="connsiteX27" fmla="*/ 5673436 w 5673436"/>
                            <a:gd name="connsiteY27" fmla="*/ 880542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178136 w 5673436"/>
                            <a:gd name="connsiteY23" fmla="*/ 668511 h 1566136"/>
                            <a:gd name="connsiteX24" fmla="*/ 5330536 w 5673436"/>
                            <a:gd name="connsiteY24" fmla="*/ 668511 h 1566136"/>
                            <a:gd name="connsiteX25" fmla="*/ 5482936 w 5673436"/>
                            <a:gd name="connsiteY25" fmla="*/ 733539 h 1566136"/>
                            <a:gd name="connsiteX26" fmla="*/ 5631255 w 5673436"/>
                            <a:gd name="connsiteY26" fmla="*/ 880542 h 1566136"/>
                            <a:gd name="connsiteX27" fmla="*/ 5673436 w 5673436"/>
                            <a:gd name="connsiteY27" fmla="*/ 880542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178136 w 5673436"/>
                            <a:gd name="connsiteY23" fmla="*/ 668511 h 1566136"/>
                            <a:gd name="connsiteX24" fmla="*/ 5330536 w 5673436"/>
                            <a:gd name="connsiteY24" fmla="*/ 668511 h 1566136"/>
                            <a:gd name="connsiteX25" fmla="*/ 5482936 w 5673436"/>
                            <a:gd name="connsiteY25" fmla="*/ 733539 h 1566136"/>
                            <a:gd name="connsiteX26" fmla="*/ 5631255 w 5673436"/>
                            <a:gd name="connsiteY26" fmla="*/ 880542 h 1566136"/>
                            <a:gd name="connsiteX27" fmla="*/ 5673436 w 5673436"/>
                            <a:gd name="connsiteY27" fmla="*/ 880542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178136 w 5673436"/>
                            <a:gd name="connsiteY23" fmla="*/ 668511 h 1566136"/>
                            <a:gd name="connsiteX24" fmla="*/ 5330536 w 5673436"/>
                            <a:gd name="connsiteY24" fmla="*/ 733539 h 1566136"/>
                            <a:gd name="connsiteX25" fmla="*/ 5482936 w 5673436"/>
                            <a:gd name="connsiteY25" fmla="*/ 733539 h 1566136"/>
                            <a:gd name="connsiteX26" fmla="*/ 5631255 w 5673436"/>
                            <a:gd name="connsiteY26" fmla="*/ 880542 h 1566136"/>
                            <a:gd name="connsiteX27" fmla="*/ 5673436 w 5673436"/>
                            <a:gd name="connsiteY27" fmla="*/ 880542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178136 w 5673436"/>
                            <a:gd name="connsiteY23" fmla="*/ 668511 h 1566136"/>
                            <a:gd name="connsiteX24" fmla="*/ 5330536 w 5673436"/>
                            <a:gd name="connsiteY24" fmla="*/ 733539 h 1566136"/>
                            <a:gd name="connsiteX25" fmla="*/ 5482936 w 5673436"/>
                            <a:gd name="connsiteY25" fmla="*/ 798567 h 1566136"/>
                            <a:gd name="connsiteX26" fmla="*/ 5631255 w 5673436"/>
                            <a:gd name="connsiteY26" fmla="*/ 880542 h 1566136"/>
                            <a:gd name="connsiteX27" fmla="*/ 5673436 w 5673436"/>
                            <a:gd name="connsiteY27" fmla="*/ 880542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873336 w 5673436"/>
                            <a:gd name="connsiteY22" fmla="*/ 528968 h 1566136"/>
                            <a:gd name="connsiteX23" fmla="*/ 5178136 w 5673436"/>
                            <a:gd name="connsiteY23" fmla="*/ 668511 h 1566136"/>
                            <a:gd name="connsiteX24" fmla="*/ 5330536 w 5673436"/>
                            <a:gd name="connsiteY24" fmla="*/ 733539 h 1566136"/>
                            <a:gd name="connsiteX25" fmla="*/ 5482936 w 5673436"/>
                            <a:gd name="connsiteY25" fmla="*/ 798567 h 1566136"/>
                            <a:gd name="connsiteX26" fmla="*/ 5631255 w 5673436"/>
                            <a:gd name="connsiteY26" fmla="*/ 880542 h 1566136"/>
                            <a:gd name="connsiteX27" fmla="*/ 5673436 w 5673436"/>
                            <a:gd name="connsiteY27" fmla="*/ 880542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4949536 w 5673436"/>
                            <a:gd name="connsiteY22" fmla="*/ 528968 h 1566136"/>
                            <a:gd name="connsiteX23" fmla="*/ 5178136 w 5673436"/>
                            <a:gd name="connsiteY23" fmla="*/ 668511 h 1566136"/>
                            <a:gd name="connsiteX24" fmla="*/ 5330536 w 5673436"/>
                            <a:gd name="connsiteY24" fmla="*/ 733539 h 1566136"/>
                            <a:gd name="connsiteX25" fmla="*/ 5482936 w 5673436"/>
                            <a:gd name="connsiteY25" fmla="*/ 798567 h 1566136"/>
                            <a:gd name="connsiteX26" fmla="*/ 5631255 w 5673436"/>
                            <a:gd name="connsiteY26" fmla="*/ 880542 h 1566136"/>
                            <a:gd name="connsiteX27" fmla="*/ 5673436 w 5673436"/>
                            <a:gd name="connsiteY27" fmla="*/ 880542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5025736 w 5673436"/>
                            <a:gd name="connsiteY22" fmla="*/ 528968 h 1566136"/>
                            <a:gd name="connsiteX23" fmla="*/ 5178136 w 5673436"/>
                            <a:gd name="connsiteY23" fmla="*/ 668511 h 1566136"/>
                            <a:gd name="connsiteX24" fmla="*/ 5330536 w 5673436"/>
                            <a:gd name="connsiteY24" fmla="*/ 733539 h 1566136"/>
                            <a:gd name="connsiteX25" fmla="*/ 5482936 w 5673436"/>
                            <a:gd name="connsiteY25" fmla="*/ 798567 h 1566136"/>
                            <a:gd name="connsiteX26" fmla="*/ 5631255 w 5673436"/>
                            <a:gd name="connsiteY26" fmla="*/ 880542 h 1566136"/>
                            <a:gd name="connsiteX27" fmla="*/ 5673436 w 5673436"/>
                            <a:gd name="connsiteY27" fmla="*/ 880542 h 1566136"/>
                            <a:gd name="connsiteX0" fmla="*/ 0 w 5673436"/>
                            <a:gd name="connsiteY0" fmla="*/ 1046590 h 1566136"/>
                            <a:gd name="connsiteX1" fmla="*/ 145472 w 5673436"/>
                            <a:gd name="connsiteY1" fmla="*/ 1140108 h 1566136"/>
                            <a:gd name="connsiteX2" fmla="*/ 238991 w 5673436"/>
                            <a:gd name="connsiteY2" fmla="*/ 1223236 h 1566136"/>
                            <a:gd name="connsiteX3" fmla="*/ 384463 w 5673436"/>
                            <a:gd name="connsiteY3" fmla="*/ 1306363 h 1566136"/>
                            <a:gd name="connsiteX4" fmla="*/ 540327 w 5673436"/>
                            <a:gd name="connsiteY4" fmla="*/ 1410272 h 1566136"/>
                            <a:gd name="connsiteX5" fmla="*/ 779318 w 5673436"/>
                            <a:gd name="connsiteY5" fmla="*/ 1503790 h 1566136"/>
                            <a:gd name="connsiteX6" fmla="*/ 1049481 w 5673436"/>
                            <a:gd name="connsiteY6" fmla="*/ 1566136 h 1566136"/>
                            <a:gd name="connsiteX7" fmla="*/ 1350818 w 5673436"/>
                            <a:gd name="connsiteY7" fmla="*/ 1545354 h 1566136"/>
                            <a:gd name="connsiteX8" fmla="*/ 1600200 w 5673436"/>
                            <a:gd name="connsiteY8" fmla="*/ 1462226 h 1566136"/>
                            <a:gd name="connsiteX9" fmla="*/ 1787236 w 5673436"/>
                            <a:gd name="connsiteY9" fmla="*/ 1431054 h 1566136"/>
                            <a:gd name="connsiteX10" fmla="*/ 1943100 w 5673436"/>
                            <a:gd name="connsiteY10" fmla="*/ 1420663 h 1566136"/>
                            <a:gd name="connsiteX11" fmla="*/ 1995054 w 5673436"/>
                            <a:gd name="connsiteY11" fmla="*/ 1410272 h 1566136"/>
                            <a:gd name="connsiteX12" fmla="*/ 2130136 w 5673436"/>
                            <a:gd name="connsiteY12" fmla="*/ 1358317 h 1566136"/>
                            <a:gd name="connsiteX13" fmla="*/ 2337954 w 5673436"/>
                            <a:gd name="connsiteY13" fmla="*/ 1233626 h 1566136"/>
                            <a:gd name="connsiteX14" fmla="*/ 2556163 w 5673436"/>
                            <a:gd name="connsiteY14" fmla="*/ 1046590 h 1566136"/>
                            <a:gd name="connsiteX15" fmla="*/ 2878281 w 5673436"/>
                            <a:gd name="connsiteY15" fmla="*/ 797208 h 1566136"/>
                            <a:gd name="connsiteX16" fmla="*/ 3179618 w 5673436"/>
                            <a:gd name="connsiteY16" fmla="*/ 537436 h 1566136"/>
                            <a:gd name="connsiteX17" fmla="*/ 3532909 w 5673436"/>
                            <a:gd name="connsiteY17" fmla="*/ 319226 h 1566136"/>
                            <a:gd name="connsiteX18" fmla="*/ 4035136 w 5673436"/>
                            <a:gd name="connsiteY18" fmla="*/ 10751 h 1566136"/>
                            <a:gd name="connsiteX19" fmla="*/ 4416136 w 5673436"/>
                            <a:gd name="connsiteY19" fmla="*/ 21502 h 1566136"/>
                            <a:gd name="connsiteX20" fmla="*/ 4530436 w 5673436"/>
                            <a:gd name="connsiteY20" fmla="*/ 80236 h 1566136"/>
                            <a:gd name="connsiteX21" fmla="*/ 4720935 w 5673436"/>
                            <a:gd name="connsiteY21" fmla="*/ 253285 h 1566136"/>
                            <a:gd name="connsiteX22" fmla="*/ 5025736 w 5673436"/>
                            <a:gd name="connsiteY22" fmla="*/ 528968 h 1566136"/>
                            <a:gd name="connsiteX23" fmla="*/ 5178136 w 5673436"/>
                            <a:gd name="connsiteY23" fmla="*/ 668511 h 1566136"/>
                            <a:gd name="connsiteX24" fmla="*/ 5330536 w 5673436"/>
                            <a:gd name="connsiteY24" fmla="*/ 733539 h 1566136"/>
                            <a:gd name="connsiteX25" fmla="*/ 5482936 w 5673436"/>
                            <a:gd name="connsiteY25" fmla="*/ 798567 h 1566136"/>
                            <a:gd name="connsiteX26" fmla="*/ 5631255 w 5673436"/>
                            <a:gd name="connsiteY26" fmla="*/ 880542 h 1566136"/>
                            <a:gd name="connsiteX27" fmla="*/ 5673436 w 5673436"/>
                            <a:gd name="connsiteY27" fmla="*/ 880542 h 156613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</a:cxnLst>
                          <a:rect l="l" t="t" r="r" b="b"/>
                          <a:pathLst>
                            <a:path w="5673436" h="1566136">
                              <a:moveTo>
                                <a:pt x="0" y="1046590"/>
                              </a:moveTo>
                              <a:lnTo>
                                <a:pt x="145472" y="1140108"/>
                              </a:lnTo>
                              <a:lnTo>
                                <a:pt x="238991" y="1223236"/>
                              </a:lnTo>
                              <a:lnTo>
                                <a:pt x="384463" y="1306363"/>
                              </a:lnTo>
                              <a:lnTo>
                                <a:pt x="540327" y="1410272"/>
                              </a:lnTo>
                              <a:lnTo>
                                <a:pt x="779318" y="1503790"/>
                              </a:lnTo>
                              <a:lnTo>
                                <a:pt x="1049481" y="1566136"/>
                              </a:lnTo>
                              <a:lnTo>
                                <a:pt x="1350818" y="1545354"/>
                              </a:lnTo>
                              <a:lnTo>
                                <a:pt x="1600200" y="1462226"/>
                              </a:lnTo>
                              <a:lnTo>
                                <a:pt x="1787236" y="1431054"/>
                              </a:lnTo>
                              <a:lnTo>
                                <a:pt x="1943100" y="1420663"/>
                              </a:lnTo>
                              <a:lnTo>
                                <a:pt x="1995054" y="1410272"/>
                              </a:lnTo>
                              <a:lnTo>
                                <a:pt x="2130136" y="1358317"/>
                              </a:lnTo>
                              <a:lnTo>
                                <a:pt x="2337954" y="1233626"/>
                              </a:lnTo>
                              <a:lnTo>
                                <a:pt x="2556163" y="1046590"/>
                              </a:lnTo>
                              <a:lnTo>
                                <a:pt x="2878281" y="797208"/>
                              </a:lnTo>
                              <a:lnTo>
                                <a:pt x="3179618" y="537436"/>
                              </a:lnTo>
                              <a:lnTo>
                                <a:pt x="3532909" y="319226"/>
                              </a:lnTo>
                              <a:cubicBezTo>
                                <a:pt x="3674918" y="219985"/>
                                <a:pt x="4004032" y="110978"/>
                                <a:pt x="4035136" y="10751"/>
                              </a:cubicBezTo>
                              <a:cubicBezTo>
                                <a:pt x="4189045" y="0"/>
                                <a:pt x="4219223" y="25963"/>
                                <a:pt x="4416136" y="21502"/>
                              </a:cubicBezTo>
                              <a:lnTo>
                                <a:pt x="4530436" y="80236"/>
                              </a:lnTo>
                              <a:lnTo>
                                <a:pt x="4720935" y="253285"/>
                              </a:lnTo>
                              <a:cubicBezTo>
                                <a:pt x="4818479" y="338866"/>
                                <a:pt x="5159057" y="531204"/>
                                <a:pt x="5025736" y="528968"/>
                              </a:cubicBezTo>
                              <a:cubicBezTo>
                                <a:pt x="5096347" y="513392"/>
                                <a:pt x="5127141" y="609234"/>
                                <a:pt x="5178136" y="668511"/>
                              </a:cubicBezTo>
                              <a:lnTo>
                                <a:pt x="5330536" y="733539"/>
                              </a:lnTo>
                              <a:cubicBezTo>
                                <a:pt x="5381336" y="755215"/>
                                <a:pt x="5432136" y="794068"/>
                                <a:pt x="5482936" y="798567"/>
                              </a:cubicBezTo>
                              <a:lnTo>
                                <a:pt x="5631255" y="880542"/>
                              </a:lnTo>
                              <a:lnTo>
                                <a:pt x="5673436" y="880542"/>
                              </a:lnTo>
                            </a:path>
                          </a:pathLst>
                        </a:custGeom>
                        <a:ln w="76200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en-US" dirty="0"/>
                        </a:p>
                      </p:txBody>
                    </p:sp>
                  </p:grpSp>
                  <p:cxnSp>
                    <p:nvCxnSpPr>
                      <p:cNvPr id="23" name="Straight Connector 22"/>
                      <p:cNvCxnSpPr/>
                      <p:nvPr/>
                    </p:nvCxnSpPr>
                    <p:spPr>
                      <a:xfrm rot="16200000" flipH="1">
                        <a:off x="2576352" y="3339647"/>
                        <a:ext cx="3838102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prstDash val="sysDot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" name="Straight Connector 23"/>
                      <p:cNvCxnSpPr/>
                      <p:nvPr/>
                    </p:nvCxnSpPr>
                    <p:spPr>
                      <a:xfrm rot="5400000">
                        <a:off x="3771774" y="3353267"/>
                        <a:ext cx="3887134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prstDash val="sysDot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7869" y="2325711"/>
                      <a:ext cx="7566330" cy="2115748"/>
                      <a:chOff x="537869" y="2325711"/>
                      <a:chExt cx="7566330" cy="2115748"/>
                    </a:xfrm>
                  </p:grpSpPr>
                  <p:sp>
                    <p:nvSpPr>
                      <p:cNvPr id="35" name="Freeform 34"/>
                      <p:cNvSpPr/>
                      <p:nvPr/>
                    </p:nvSpPr>
                    <p:spPr>
                      <a:xfrm>
                        <a:off x="537869" y="2585319"/>
                        <a:ext cx="5630607" cy="1856140"/>
                      </a:xfrm>
                      <a:custGeom>
                        <a:avLst/>
                        <a:gdLst>
                          <a:gd name="connsiteX0" fmla="*/ 0 w 5631255"/>
                          <a:gd name="connsiteY0" fmla="*/ 1086415 h 1855960"/>
                          <a:gd name="connsiteX1" fmla="*/ 54321 w 5631255"/>
                          <a:gd name="connsiteY1" fmla="*/ 1131683 h 1855960"/>
                          <a:gd name="connsiteX2" fmla="*/ 126749 w 5631255"/>
                          <a:gd name="connsiteY2" fmla="*/ 1204110 h 1855960"/>
                          <a:gd name="connsiteX3" fmla="*/ 235390 w 5631255"/>
                          <a:gd name="connsiteY3" fmla="*/ 1267485 h 1855960"/>
                          <a:gd name="connsiteX4" fmla="*/ 334978 w 5631255"/>
                          <a:gd name="connsiteY4" fmla="*/ 1348966 h 1855960"/>
                          <a:gd name="connsiteX5" fmla="*/ 443620 w 5631255"/>
                          <a:gd name="connsiteY5" fmla="*/ 1403287 h 1855960"/>
                          <a:gd name="connsiteX6" fmla="*/ 506994 w 5631255"/>
                          <a:gd name="connsiteY6" fmla="*/ 1457607 h 1855960"/>
                          <a:gd name="connsiteX7" fmla="*/ 624689 w 5631255"/>
                          <a:gd name="connsiteY7" fmla="*/ 1502875 h 1855960"/>
                          <a:gd name="connsiteX8" fmla="*/ 796705 w 5631255"/>
                          <a:gd name="connsiteY8" fmla="*/ 1593409 h 1855960"/>
                          <a:gd name="connsiteX9" fmla="*/ 950614 w 5631255"/>
                          <a:gd name="connsiteY9" fmla="*/ 1647730 h 1855960"/>
                          <a:gd name="connsiteX10" fmla="*/ 995881 w 5631255"/>
                          <a:gd name="connsiteY10" fmla="*/ 1656784 h 1855960"/>
                          <a:gd name="connsiteX11" fmla="*/ 1158844 w 5631255"/>
                          <a:gd name="connsiteY11" fmla="*/ 1656784 h 1855960"/>
                          <a:gd name="connsiteX12" fmla="*/ 1231271 w 5631255"/>
                          <a:gd name="connsiteY12" fmla="*/ 1647730 h 1855960"/>
                          <a:gd name="connsiteX13" fmla="*/ 1348966 w 5631255"/>
                          <a:gd name="connsiteY13" fmla="*/ 1692998 h 1855960"/>
                          <a:gd name="connsiteX14" fmla="*/ 1394234 w 5631255"/>
                          <a:gd name="connsiteY14" fmla="*/ 1711104 h 1855960"/>
                          <a:gd name="connsiteX15" fmla="*/ 1475715 w 5631255"/>
                          <a:gd name="connsiteY15" fmla="*/ 1738265 h 1855960"/>
                          <a:gd name="connsiteX16" fmla="*/ 1611517 w 5631255"/>
                          <a:gd name="connsiteY16" fmla="*/ 1747318 h 1855960"/>
                          <a:gd name="connsiteX17" fmla="*/ 1756372 w 5631255"/>
                          <a:gd name="connsiteY17" fmla="*/ 1720158 h 1855960"/>
                          <a:gd name="connsiteX18" fmla="*/ 1874067 w 5631255"/>
                          <a:gd name="connsiteY18" fmla="*/ 1720158 h 1855960"/>
                          <a:gd name="connsiteX19" fmla="*/ 1946495 w 5631255"/>
                          <a:gd name="connsiteY19" fmla="*/ 1756372 h 1855960"/>
                          <a:gd name="connsiteX20" fmla="*/ 2009869 w 5631255"/>
                          <a:gd name="connsiteY20" fmla="*/ 1756372 h 1855960"/>
                          <a:gd name="connsiteX21" fmla="*/ 2209046 w 5631255"/>
                          <a:gd name="connsiteY21" fmla="*/ 1683944 h 1855960"/>
                          <a:gd name="connsiteX22" fmla="*/ 2372008 w 5631255"/>
                          <a:gd name="connsiteY22" fmla="*/ 1566249 h 1855960"/>
                          <a:gd name="connsiteX23" fmla="*/ 2381061 w 5631255"/>
                          <a:gd name="connsiteY23" fmla="*/ 1548142 h 1855960"/>
                          <a:gd name="connsiteX24" fmla="*/ 2480650 w 5631255"/>
                          <a:gd name="connsiteY24" fmla="*/ 1484768 h 1855960"/>
                          <a:gd name="connsiteX25" fmla="*/ 2507810 w 5631255"/>
                          <a:gd name="connsiteY25" fmla="*/ 1466661 h 1855960"/>
                          <a:gd name="connsiteX26" fmla="*/ 2553077 w 5631255"/>
                          <a:gd name="connsiteY26" fmla="*/ 1403287 h 1855960"/>
                          <a:gd name="connsiteX27" fmla="*/ 2553077 w 5631255"/>
                          <a:gd name="connsiteY27" fmla="*/ 1403287 h 1855960"/>
                          <a:gd name="connsiteX28" fmla="*/ 2652665 w 5631255"/>
                          <a:gd name="connsiteY28" fmla="*/ 1303699 h 1855960"/>
                          <a:gd name="connsiteX29" fmla="*/ 2743200 w 5631255"/>
                          <a:gd name="connsiteY29" fmla="*/ 1204110 h 1855960"/>
                          <a:gd name="connsiteX30" fmla="*/ 2879002 w 5631255"/>
                          <a:gd name="connsiteY30" fmla="*/ 1077362 h 1855960"/>
                          <a:gd name="connsiteX31" fmla="*/ 3005751 w 5631255"/>
                          <a:gd name="connsiteY31" fmla="*/ 959667 h 1855960"/>
                          <a:gd name="connsiteX32" fmla="*/ 3105339 w 5631255"/>
                          <a:gd name="connsiteY32" fmla="*/ 869132 h 1855960"/>
                          <a:gd name="connsiteX33" fmla="*/ 3204927 w 5631255"/>
                          <a:gd name="connsiteY33" fmla="*/ 860079 h 1855960"/>
                          <a:gd name="connsiteX34" fmla="*/ 3241141 w 5631255"/>
                          <a:gd name="connsiteY34" fmla="*/ 1122629 h 1855960"/>
                          <a:gd name="connsiteX35" fmla="*/ 3277354 w 5631255"/>
                          <a:gd name="connsiteY35" fmla="*/ 1276538 h 1855960"/>
                          <a:gd name="connsiteX36" fmla="*/ 3304515 w 5631255"/>
                          <a:gd name="connsiteY36" fmla="*/ 1403287 h 1855960"/>
                          <a:gd name="connsiteX37" fmla="*/ 3340729 w 5631255"/>
                          <a:gd name="connsiteY37" fmla="*/ 1493821 h 1855960"/>
                          <a:gd name="connsiteX38" fmla="*/ 3376943 w 5631255"/>
                          <a:gd name="connsiteY38" fmla="*/ 1647730 h 1855960"/>
                          <a:gd name="connsiteX39" fmla="*/ 3422210 w 5631255"/>
                          <a:gd name="connsiteY39" fmla="*/ 1801639 h 1855960"/>
                          <a:gd name="connsiteX40" fmla="*/ 3422210 w 5631255"/>
                          <a:gd name="connsiteY40" fmla="*/ 1855960 h 1855960"/>
                          <a:gd name="connsiteX41" fmla="*/ 3521798 w 5631255"/>
                          <a:gd name="connsiteY41" fmla="*/ 1711104 h 1855960"/>
                          <a:gd name="connsiteX42" fmla="*/ 3603279 w 5631255"/>
                          <a:gd name="connsiteY42" fmla="*/ 1566249 h 1855960"/>
                          <a:gd name="connsiteX43" fmla="*/ 3684760 w 5631255"/>
                          <a:gd name="connsiteY43" fmla="*/ 1457607 h 1855960"/>
                          <a:gd name="connsiteX44" fmla="*/ 3757188 w 5631255"/>
                          <a:gd name="connsiteY44" fmla="*/ 1330859 h 1855960"/>
                          <a:gd name="connsiteX45" fmla="*/ 3865830 w 5631255"/>
                          <a:gd name="connsiteY45" fmla="*/ 1195057 h 1855960"/>
                          <a:gd name="connsiteX46" fmla="*/ 3956364 w 5631255"/>
                          <a:gd name="connsiteY46" fmla="*/ 1068308 h 1855960"/>
                          <a:gd name="connsiteX47" fmla="*/ 4055952 w 5631255"/>
                          <a:gd name="connsiteY47" fmla="*/ 968720 h 1855960"/>
                          <a:gd name="connsiteX48" fmla="*/ 4110273 w 5631255"/>
                          <a:gd name="connsiteY48" fmla="*/ 896293 h 1855960"/>
                          <a:gd name="connsiteX49" fmla="*/ 4173648 w 5631255"/>
                          <a:gd name="connsiteY49" fmla="*/ 814811 h 1855960"/>
                          <a:gd name="connsiteX50" fmla="*/ 4255129 w 5631255"/>
                          <a:gd name="connsiteY50" fmla="*/ 769544 h 1855960"/>
                          <a:gd name="connsiteX51" fmla="*/ 4372824 w 5631255"/>
                          <a:gd name="connsiteY51" fmla="*/ 706170 h 1855960"/>
                          <a:gd name="connsiteX52" fmla="*/ 4381877 w 5631255"/>
                          <a:gd name="connsiteY52" fmla="*/ 697116 h 1855960"/>
                          <a:gd name="connsiteX53" fmla="*/ 4409038 w 5631255"/>
                          <a:gd name="connsiteY53" fmla="*/ 660902 h 1855960"/>
                          <a:gd name="connsiteX54" fmla="*/ 4463358 w 5631255"/>
                          <a:gd name="connsiteY54" fmla="*/ 543207 h 1855960"/>
                          <a:gd name="connsiteX55" fmla="*/ 4508626 w 5631255"/>
                          <a:gd name="connsiteY55" fmla="*/ 434566 h 1855960"/>
                          <a:gd name="connsiteX56" fmla="*/ 4526733 w 5631255"/>
                          <a:gd name="connsiteY56" fmla="*/ 353085 h 1855960"/>
                          <a:gd name="connsiteX57" fmla="*/ 4581053 w 5631255"/>
                          <a:gd name="connsiteY57" fmla="*/ 208229 h 1855960"/>
                          <a:gd name="connsiteX58" fmla="*/ 4617267 w 5631255"/>
                          <a:gd name="connsiteY58" fmla="*/ 108641 h 1855960"/>
                          <a:gd name="connsiteX59" fmla="*/ 4644428 w 5631255"/>
                          <a:gd name="connsiteY59" fmla="*/ 36213 h 1855960"/>
                          <a:gd name="connsiteX60" fmla="*/ 4653481 w 5631255"/>
                          <a:gd name="connsiteY60" fmla="*/ 0 h 1855960"/>
                          <a:gd name="connsiteX61" fmla="*/ 4771176 w 5631255"/>
                          <a:gd name="connsiteY61" fmla="*/ 54320 h 1855960"/>
                          <a:gd name="connsiteX62" fmla="*/ 4843604 w 5631255"/>
                          <a:gd name="connsiteY62" fmla="*/ 81481 h 1855960"/>
                          <a:gd name="connsiteX63" fmla="*/ 4897925 w 5631255"/>
                          <a:gd name="connsiteY63" fmla="*/ 99588 h 1855960"/>
                          <a:gd name="connsiteX64" fmla="*/ 4961299 w 5631255"/>
                          <a:gd name="connsiteY64" fmla="*/ 126748 h 1855960"/>
                          <a:gd name="connsiteX65" fmla="*/ 5042780 w 5631255"/>
                          <a:gd name="connsiteY65" fmla="*/ 153908 h 1855960"/>
                          <a:gd name="connsiteX66" fmla="*/ 5133315 w 5631255"/>
                          <a:gd name="connsiteY66" fmla="*/ 181069 h 1855960"/>
                          <a:gd name="connsiteX67" fmla="*/ 5196689 w 5631255"/>
                          <a:gd name="connsiteY67" fmla="*/ 235390 h 1855960"/>
                          <a:gd name="connsiteX68" fmla="*/ 5232903 w 5631255"/>
                          <a:gd name="connsiteY68" fmla="*/ 289710 h 1855960"/>
                          <a:gd name="connsiteX69" fmla="*/ 5278170 w 5631255"/>
                          <a:gd name="connsiteY69" fmla="*/ 362138 h 1855960"/>
                          <a:gd name="connsiteX70" fmla="*/ 5332491 w 5631255"/>
                          <a:gd name="connsiteY70" fmla="*/ 416459 h 1855960"/>
                          <a:gd name="connsiteX71" fmla="*/ 5386812 w 5631255"/>
                          <a:gd name="connsiteY71" fmla="*/ 479833 h 1855960"/>
                          <a:gd name="connsiteX72" fmla="*/ 5423026 w 5631255"/>
                          <a:gd name="connsiteY72" fmla="*/ 543207 h 1855960"/>
                          <a:gd name="connsiteX73" fmla="*/ 5495453 w 5631255"/>
                          <a:gd name="connsiteY73" fmla="*/ 606582 h 1855960"/>
                          <a:gd name="connsiteX74" fmla="*/ 5549774 w 5631255"/>
                          <a:gd name="connsiteY74" fmla="*/ 688063 h 1855960"/>
                          <a:gd name="connsiteX75" fmla="*/ 5631255 w 5631255"/>
                          <a:gd name="connsiteY75" fmla="*/ 787651 h 1855960"/>
                          <a:gd name="connsiteX76" fmla="*/ 5613149 w 5631255"/>
                          <a:gd name="connsiteY76" fmla="*/ 787651 h 1855960"/>
                          <a:gd name="connsiteX77" fmla="*/ 5631255 w 5631255"/>
                          <a:gd name="connsiteY77" fmla="*/ 787651 h 1855960"/>
                          <a:gd name="connsiteX78" fmla="*/ 5613149 w 5631255"/>
                          <a:gd name="connsiteY78" fmla="*/ 787651 h 1855960"/>
                          <a:gd name="connsiteX79" fmla="*/ 5631255 w 5631255"/>
                          <a:gd name="connsiteY79" fmla="*/ 778598 h 1855960"/>
                          <a:gd name="connsiteX80" fmla="*/ 5622202 w 5631255"/>
                          <a:gd name="connsiteY80" fmla="*/ 778598 h 1855960"/>
                          <a:gd name="connsiteX81" fmla="*/ 5622202 w 5631255"/>
                          <a:gd name="connsiteY81" fmla="*/ 787651 h 1855960"/>
                          <a:gd name="connsiteX82" fmla="*/ 5622202 w 5631255"/>
                          <a:gd name="connsiteY82" fmla="*/ 787651 h 1855960"/>
                          <a:gd name="connsiteX83" fmla="*/ 5604095 w 5631255"/>
                          <a:gd name="connsiteY83" fmla="*/ 778598 h 1855960"/>
                          <a:gd name="connsiteX84" fmla="*/ 5604095 w 5631255"/>
                          <a:gd name="connsiteY84" fmla="*/ 760491 h 1855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</a:cxnLst>
                        <a:rect l="l" t="t" r="r" b="b"/>
                        <a:pathLst>
                          <a:path w="5631255" h="1855960">
                            <a:moveTo>
                              <a:pt x="0" y="1086415"/>
                            </a:moveTo>
                            <a:lnTo>
                              <a:pt x="54321" y="1131683"/>
                            </a:lnTo>
                            <a:lnTo>
                              <a:pt x="126749" y="1204110"/>
                            </a:lnTo>
                            <a:lnTo>
                              <a:pt x="235390" y="1267485"/>
                            </a:lnTo>
                            <a:lnTo>
                              <a:pt x="334978" y="1348966"/>
                            </a:lnTo>
                            <a:lnTo>
                              <a:pt x="443620" y="1403287"/>
                            </a:lnTo>
                            <a:lnTo>
                              <a:pt x="506994" y="1457607"/>
                            </a:lnTo>
                            <a:lnTo>
                              <a:pt x="624689" y="1502875"/>
                            </a:lnTo>
                            <a:lnTo>
                              <a:pt x="796705" y="1593409"/>
                            </a:lnTo>
                            <a:lnTo>
                              <a:pt x="950614" y="1647730"/>
                            </a:lnTo>
                            <a:lnTo>
                              <a:pt x="995881" y="1656784"/>
                            </a:lnTo>
                            <a:lnTo>
                              <a:pt x="1158844" y="1656784"/>
                            </a:lnTo>
                            <a:lnTo>
                              <a:pt x="1231271" y="1647730"/>
                            </a:lnTo>
                            <a:lnTo>
                              <a:pt x="1348966" y="1692998"/>
                            </a:lnTo>
                            <a:lnTo>
                              <a:pt x="1394234" y="1711104"/>
                            </a:lnTo>
                            <a:lnTo>
                              <a:pt x="1475715" y="1738265"/>
                            </a:lnTo>
                            <a:lnTo>
                              <a:pt x="1611517" y="1747318"/>
                            </a:lnTo>
                            <a:lnTo>
                              <a:pt x="1756372" y="1720158"/>
                            </a:lnTo>
                            <a:lnTo>
                              <a:pt x="1874067" y="1720158"/>
                            </a:lnTo>
                            <a:lnTo>
                              <a:pt x="1946495" y="1756372"/>
                            </a:lnTo>
                            <a:lnTo>
                              <a:pt x="2009869" y="1756372"/>
                            </a:lnTo>
                            <a:lnTo>
                              <a:pt x="2209046" y="1683944"/>
                            </a:lnTo>
                            <a:lnTo>
                              <a:pt x="2372008" y="1566249"/>
                            </a:lnTo>
                            <a:lnTo>
                              <a:pt x="2381061" y="1548142"/>
                            </a:lnTo>
                            <a:lnTo>
                              <a:pt x="2480650" y="1484768"/>
                            </a:lnTo>
                            <a:cubicBezTo>
                              <a:pt x="2489803" y="1478884"/>
                              <a:pt x="2507810" y="1466661"/>
                              <a:pt x="2507810" y="1466661"/>
                            </a:cubicBezTo>
                            <a:cubicBezTo>
                              <a:pt x="2546391" y="1408789"/>
                              <a:pt x="2528636" y="1427728"/>
                              <a:pt x="2553077" y="1403287"/>
                            </a:cubicBezTo>
                            <a:lnTo>
                              <a:pt x="2553077" y="1403287"/>
                            </a:lnTo>
                            <a:lnTo>
                              <a:pt x="2652665" y="1303699"/>
                            </a:lnTo>
                            <a:lnTo>
                              <a:pt x="2743200" y="1204110"/>
                            </a:lnTo>
                            <a:lnTo>
                              <a:pt x="2879002" y="1077362"/>
                            </a:lnTo>
                            <a:lnTo>
                              <a:pt x="3005751" y="959667"/>
                            </a:lnTo>
                            <a:lnTo>
                              <a:pt x="3105339" y="869132"/>
                            </a:lnTo>
                            <a:lnTo>
                              <a:pt x="3204927" y="860079"/>
                            </a:lnTo>
                            <a:lnTo>
                              <a:pt x="3241141" y="1122629"/>
                            </a:lnTo>
                            <a:lnTo>
                              <a:pt x="3277354" y="1276538"/>
                            </a:lnTo>
                            <a:lnTo>
                              <a:pt x="3304515" y="1403287"/>
                            </a:lnTo>
                            <a:lnTo>
                              <a:pt x="3340729" y="1493821"/>
                            </a:lnTo>
                            <a:lnTo>
                              <a:pt x="3376943" y="1647730"/>
                            </a:lnTo>
                            <a:lnTo>
                              <a:pt x="3422210" y="1801639"/>
                            </a:lnTo>
                            <a:lnTo>
                              <a:pt x="3422210" y="1855960"/>
                            </a:lnTo>
                            <a:lnTo>
                              <a:pt x="3521798" y="1711104"/>
                            </a:lnTo>
                            <a:lnTo>
                              <a:pt x="3603279" y="1566249"/>
                            </a:lnTo>
                            <a:lnTo>
                              <a:pt x="3684760" y="1457607"/>
                            </a:lnTo>
                            <a:lnTo>
                              <a:pt x="3757188" y="1330859"/>
                            </a:lnTo>
                            <a:lnTo>
                              <a:pt x="3865830" y="1195057"/>
                            </a:lnTo>
                            <a:lnTo>
                              <a:pt x="3956364" y="1068308"/>
                            </a:lnTo>
                            <a:lnTo>
                              <a:pt x="4055952" y="968720"/>
                            </a:lnTo>
                            <a:lnTo>
                              <a:pt x="4110273" y="896293"/>
                            </a:lnTo>
                            <a:lnTo>
                              <a:pt x="4173648" y="814811"/>
                            </a:lnTo>
                            <a:lnTo>
                              <a:pt x="4255129" y="769544"/>
                            </a:lnTo>
                            <a:lnTo>
                              <a:pt x="4372824" y="706170"/>
                            </a:lnTo>
                            <a:lnTo>
                              <a:pt x="4381877" y="697116"/>
                            </a:lnTo>
                            <a:lnTo>
                              <a:pt x="4409038" y="660902"/>
                            </a:lnTo>
                            <a:lnTo>
                              <a:pt x="4463358" y="543207"/>
                            </a:lnTo>
                            <a:lnTo>
                              <a:pt x="4508626" y="434566"/>
                            </a:lnTo>
                            <a:lnTo>
                              <a:pt x="4526733" y="353085"/>
                            </a:lnTo>
                            <a:lnTo>
                              <a:pt x="4581053" y="208229"/>
                            </a:lnTo>
                            <a:lnTo>
                              <a:pt x="4617267" y="108641"/>
                            </a:lnTo>
                            <a:lnTo>
                              <a:pt x="4644428" y="36213"/>
                            </a:lnTo>
                            <a:lnTo>
                              <a:pt x="4653481" y="0"/>
                            </a:lnTo>
                            <a:lnTo>
                              <a:pt x="4771176" y="54320"/>
                            </a:lnTo>
                            <a:lnTo>
                              <a:pt x="4843604" y="81481"/>
                            </a:lnTo>
                            <a:lnTo>
                              <a:pt x="4897925" y="99588"/>
                            </a:lnTo>
                            <a:lnTo>
                              <a:pt x="4961299" y="126748"/>
                            </a:lnTo>
                            <a:lnTo>
                              <a:pt x="5042780" y="153908"/>
                            </a:lnTo>
                            <a:lnTo>
                              <a:pt x="5133315" y="181069"/>
                            </a:lnTo>
                            <a:lnTo>
                              <a:pt x="5196689" y="235390"/>
                            </a:lnTo>
                            <a:lnTo>
                              <a:pt x="5232903" y="289710"/>
                            </a:lnTo>
                            <a:lnTo>
                              <a:pt x="5278170" y="362138"/>
                            </a:lnTo>
                            <a:lnTo>
                              <a:pt x="5332491" y="416459"/>
                            </a:lnTo>
                            <a:lnTo>
                              <a:pt x="5386812" y="479833"/>
                            </a:lnTo>
                            <a:lnTo>
                              <a:pt x="5423026" y="543207"/>
                            </a:lnTo>
                            <a:lnTo>
                              <a:pt x="5495453" y="606582"/>
                            </a:lnTo>
                            <a:lnTo>
                              <a:pt x="5549774" y="688063"/>
                            </a:lnTo>
                            <a:lnTo>
                              <a:pt x="5631255" y="787651"/>
                            </a:lnTo>
                            <a:lnTo>
                              <a:pt x="5613149" y="787651"/>
                            </a:lnTo>
                            <a:lnTo>
                              <a:pt x="5631255" y="787651"/>
                            </a:lnTo>
                            <a:lnTo>
                              <a:pt x="5613149" y="787651"/>
                            </a:lnTo>
                            <a:lnTo>
                              <a:pt x="5631255" y="778598"/>
                            </a:lnTo>
                            <a:lnTo>
                              <a:pt x="5622202" y="778598"/>
                            </a:lnTo>
                            <a:lnTo>
                              <a:pt x="5622202" y="787651"/>
                            </a:lnTo>
                            <a:lnTo>
                              <a:pt x="5622202" y="787651"/>
                            </a:lnTo>
                            <a:lnTo>
                              <a:pt x="5604095" y="778598"/>
                            </a:lnTo>
                            <a:lnTo>
                              <a:pt x="5604095" y="760491"/>
                            </a:lnTo>
                          </a:path>
                        </a:pathLst>
                      </a:custGeom>
                      <a:ln w="57150"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18448" name="TextBox 3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729135" y="2325711"/>
                        <a:ext cx="1303029" cy="41772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l"/>
                        <a:r>
                          <a:rPr lang="en-US" sz="2400" b="1" dirty="0">
                            <a:solidFill>
                              <a:srgbClr val="FF0000"/>
                            </a:solidFill>
                          </a:rPr>
                          <a:t>Control</a:t>
                        </a:r>
                      </a:p>
                    </p:txBody>
                  </p:sp>
                  <p:sp>
                    <p:nvSpPr>
                      <p:cNvPr id="18449" name="TextBox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705600" y="2739392"/>
                        <a:ext cx="1375064" cy="41772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algn="l"/>
                        <a:r>
                          <a:rPr lang="en-US" sz="2400" b="1" dirty="0"/>
                          <a:t>PCT</a:t>
                        </a:r>
                      </a:p>
                    </p:txBody>
                  </p:sp>
                  <p:sp>
                    <p:nvSpPr>
                      <p:cNvPr id="40" name="Freeform 39"/>
                      <p:cNvSpPr/>
                      <p:nvPr/>
                    </p:nvSpPr>
                    <p:spPr>
                      <a:xfrm>
                        <a:off x="537869" y="3064117"/>
                        <a:ext cx="5630607" cy="1348614"/>
                      </a:xfrm>
                      <a:custGeom>
                        <a:avLst/>
                        <a:gdLst>
                          <a:gd name="connsiteX0" fmla="*/ 0 w 5631255"/>
                          <a:gd name="connsiteY0" fmla="*/ 851026 h 1348966"/>
                          <a:gd name="connsiteX1" fmla="*/ 63374 w 5631255"/>
                          <a:gd name="connsiteY1" fmla="*/ 896293 h 1348966"/>
                          <a:gd name="connsiteX2" fmla="*/ 108641 w 5631255"/>
                          <a:gd name="connsiteY2" fmla="*/ 932507 h 1348966"/>
                          <a:gd name="connsiteX3" fmla="*/ 153909 w 5631255"/>
                          <a:gd name="connsiteY3" fmla="*/ 968721 h 1348966"/>
                          <a:gd name="connsiteX4" fmla="*/ 181069 w 5631255"/>
                          <a:gd name="connsiteY4" fmla="*/ 1004935 h 1348966"/>
                          <a:gd name="connsiteX5" fmla="*/ 226337 w 5631255"/>
                          <a:gd name="connsiteY5" fmla="*/ 1032095 h 1348966"/>
                          <a:gd name="connsiteX6" fmla="*/ 271604 w 5631255"/>
                          <a:gd name="connsiteY6" fmla="*/ 1068309 h 1348966"/>
                          <a:gd name="connsiteX7" fmla="*/ 325925 w 5631255"/>
                          <a:gd name="connsiteY7" fmla="*/ 1095469 h 1348966"/>
                          <a:gd name="connsiteX8" fmla="*/ 389299 w 5631255"/>
                          <a:gd name="connsiteY8" fmla="*/ 1122630 h 1348966"/>
                          <a:gd name="connsiteX9" fmla="*/ 506994 w 5631255"/>
                          <a:gd name="connsiteY9" fmla="*/ 1176950 h 1348966"/>
                          <a:gd name="connsiteX10" fmla="*/ 597529 w 5631255"/>
                          <a:gd name="connsiteY10" fmla="*/ 1231271 h 1348966"/>
                          <a:gd name="connsiteX11" fmla="*/ 697117 w 5631255"/>
                          <a:gd name="connsiteY11" fmla="*/ 1267485 h 1348966"/>
                          <a:gd name="connsiteX12" fmla="*/ 787651 w 5631255"/>
                          <a:gd name="connsiteY12" fmla="*/ 1294645 h 1348966"/>
                          <a:gd name="connsiteX13" fmla="*/ 878186 w 5631255"/>
                          <a:gd name="connsiteY13" fmla="*/ 1321806 h 1348966"/>
                          <a:gd name="connsiteX14" fmla="*/ 959667 w 5631255"/>
                          <a:gd name="connsiteY14" fmla="*/ 1330859 h 1348966"/>
                          <a:gd name="connsiteX15" fmla="*/ 1104523 w 5631255"/>
                          <a:gd name="connsiteY15" fmla="*/ 1348966 h 1348966"/>
                          <a:gd name="connsiteX16" fmla="*/ 1195057 w 5631255"/>
                          <a:gd name="connsiteY16" fmla="*/ 1348966 h 1348966"/>
                          <a:gd name="connsiteX17" fmla="*/ 1303699 w 5631255"/>
                          <a:gd name="connsiteY17" fmla="*/ 1348966 h 1348966"/>
                          <a:gd name="connsiteX18" fmla="*/ 1385180 w 5631255"/>
                          <a:gd name="connsiteY18" fmla="*/ 1330859 h 1348966"/>
                          <a:gd name="connsiteX19" fmla="*/ 1466661 w 5631255"/>
                          <a:gd name="connsiteY19" fmla="*/ 1303699 h 1348966"/>
                          <a:gd name="connsiteX20" fmla="*/ 1557196 w 5631255"/>
                          <a:gd name="connsiteY20" fmla="*/ 1303699 h 1348966"/>
                          <a:gd name="connsiteX21" fmla="*/ 1702051 w 5631255"/>
                          <a:gd name="connsiteY21" fmla="*/ 1303699 h 1348966"/>
                          <a:gd name="connsiteX22" fmla="*/ 1837853 w 5631255"/>
                          <a:gd name="connsiteY22" fmla="*/ 1303699 h 1348966"/>
                          <a:gd name="connsiteX23" fmla="*/ 1955548 w 5631255"/>
                          <a:gd name="connsiteY23" fmla="*/ 1276539 h 1348966"/>
                          <a:gd name="connsiteX24" fmla="*/ 2055137 w 5631255"/>
                          <a:gd name="connsiteY24" fmla="*/ 1231271 h 1348966"/>
                          <a:gd name="connsiteX25" fmla="*/ 2145671 w 5631255"/>
                          <a:gd name="connsiteY25" fmla="*/ 1186004 h 1348966"/>
                          <a:gd name="connsiteX26" fmla="*/ 2209045 w 5631255"/>
                          <a:gd name="connsiteY26" fmla="*/ 1131683 h 1348966"/>
                          <a:gd name="connsiteX27" fmla="*/ 2308634 w 5631255"/>
                          <a:gd name="connsiteY27" fmla="*/ 1086416 h 1348966"/>
                          <a:gd name="connsiteX28" fmla="*/ 2372008 w 5631255"/>
                          <a:gd name="connsiteY28" fmla="*/ 1032095 h 1348966"/>
                          <a:gd name="connsiteX29" fmla="*/ 2462542 w 5631255"/>
                          <a:gd name="connsiteY29" fmla="*/ 959667 h 1348966"/>
                          <a:gd name="connsiteX30" fmla="*/ 2516863 w 5631255"/>
                          <a:gd name="connsiteY30" fmla="*/ 905346 h 1348966"/>
                          <a:gd name="connsiteX31" fmla="*/ 2580237 w 5631255"/>
                          <a:gd name="connsiteY31" fmla="*/ 841972 h 1348966"/>
                          <a:gd name="connsiteX32" fmla="*/ 2643612 w 5631255"/>
                          <a:gd name="connsiteY32" fmla="*/ 805758 h 1348966"/>
                          <a:gd name="connsiteX33" fmla="*/ 2725093 w 5631255"/>
                          <a:gd name="connsiteY33" fmla="*/ 733331 h 1348966"/>
                          <a:gd name="connsiteX34" fmla="*/ 2788467 w 5631255"/>
                          <a:gd name="connsiteY34" fmla="*/ 651849 h 1348966"/>
                          <a:gd name="connsiteX35" fmla="*/ 2851841 w 5631255"/>
                          <a:gd name="connsiteY35" fmla="*/ 615636 h 1348966"/>
                          <a:gd name="connsiteX36" fmla="*/ 2906162 w 5631255"/>
                          <a:gd name="connsiteY36" fmla="*/ 534154 h 1348966"/>
                          <a:gd name="connsiteX37" fmla="*/ 2978590 w 5631255"/>
                          <a:gd name="connsiteY37" fmla="*/ 497941 h 1348966"/>
                          <a:gd name="connsiteX38" fmla="*/ 3060071 w 5631255"/>
                          <a:gd name="connsiteY38" fmla="*/ 443620 h 1348966"/>
                          <a:gd name="connsiteX39" fmla="*/ 3105338 w 5631255"/>
                          <a:gd name="connsiteY39" fmla="*/ 416459 h 1348966"/>
                          <a:gd name="connsiteX40" fmla="*/ 3195873 w 5631255"/>
                          <a:gd name="connsiteY40" fmla="*/ 371192 h 1348966"/>
                          <a:gd name="connsiteX41" fmla="*/ 3241140 w 5631255"/>
                          <a:gd name="connsiteY41" fmla="*/ 380245 h 1348966"/>
                          <a:gd name="connsiteX42" fmla="*/ 3322622 w 5631255"/>
                          <a:gd name="connsiteY42" fmla="*/ 407406 h 1348966"/>
                          <a:gd name="connsiteX43" fmla="*/ 3395049 w 5631255"/>
                          <a:gd name="connsiteY43" fmla="*/ 434566 h 1348966"/>
                          <a:gd name="connsiteX44" fmla="*/ 3440317 w 5631255"/>
                          <a:gd name="connsiteY44" fmla="*/ 461727 h 1348966"/>
                          <a:gd name="connsiteX45" fmla="*/ 3521798 w 5631255"/>
                          <a:gd name="connsiteY45" fmla="*/ 425513 h 1348966"/>
                          <a:gd name="connsiteX46" fmla="*/ 3567065 w 5631255"/>
                          <a:gd name="connsiteY46" fmla="*/ 398352 h 1348966"/>
                          <a:gd name="connsiteX47" fmla="*/ 3603279 w 5631255"/>
                          <a:gd name="connsiteY47" fmla="*/ 380245 h 1348966"/>
                          <a:gd name="connsiteX48" fmla="*/ 3675707 w 5631255"/>
                          <a:gd name="connsiteY48" fmla="*/ 353085 h 1348966"/>
                          <a:gd name="connsiteX49" fmla="*/ 3720974 w 5631255"/>
                          <a:gd name="connsiteY49" fmla="*/ 334978 h 1348966"/>
                          <a:gd name="connsiteX50" fmla="*/ 3784348 w 5631255"/>
                          <a:gd name="connsiteY50" fmla="*/ 298764 h 1348966"/>
                          <a:gd name="connsiteX51" fmla="*/ 3838669 w 5631255"/>
                          <a:gd name="connsiteY51" fmla="*/ 244443 h 1348966"/>
                          <a:gd name="connsiteX52" fmla="*/ 3929204 w 5631255"/>
                          <a:gd name="connsiteY52" fmla="*/ 217283 h 1348966"/>
                          <a:gd name="connsiteX53" fmla="*/ 4001632 w 5631255"/>
                          <a:gd name="connsiteY53" fmla="*/ 172016 h 1348966"/>
                          <a:gd name="connsiteX54" fmla="*/ 4055952 w 5631255"/>
                          <a:gd name="connsiteY54" fmla="*/ 144855 h 1348966"/>
                          <a:gd name="connsiteX55" fmla="*/ 4309449 w 5631255"/>
                          <a:gd name="connsiteY55" fmla="*/ 81481 h 1348966"/>
                          <a:gd name="connsiteX56" fmla="*/ 4418091 w 5631255"/>
                          <a:gd name="connsiteY56" fmla="*/ 72428 h 1348966"/>
                          <a:gd name="connsiteX57" fmla="*/ 4572000 w 5631255"/>
                          <a:gd name="connsiteY57" fmla="*/ 9053 h 1348966"/>
                          <a:gd name="connsiteX58" fmla="*/ 4671588 w 5631255"/>
                          <a:gd name="connsiteY58" fmla="*/ 0 h 1348966"/>
                          <a:gd name="connsiteX59" fmla="*/ 4789283 w 5631255"/>
                          <a:gd name="connsiteY59" fmla="*/ 36214 h 1348966"/>
                          <a:gd name="connsiteX60" fmla="*/ 4888871 w 5631255"/>
                          <a:gd name="connsiteY60" fmla="*/ 63374 h 1348966"/>
                          <a:gd name="connsiteX61" fmla="*/ 4970352 w 5631255"/>
                          <a:gd name="connsiteY61" fmla="*/ 90535 h 1348966"/>
                          <a:gd name="connsiteX62" fmla="*/ 5097101 w 5631255"/>
                          <a:gd name="connsiteY62" fmla="*/ 135802 h 1348966"/>
                          <a:gd name="connsiteX63" fmla="*/ 5142368 w 5631255"/>
                          <a:gd name="connsiteY63" fmla="*/ 162962 h 1348966"/>
                          <a:gd name="connsiteX64" fmla="*/ 5223849 w 5631255"/>
                          <a:gd name="connsiteY64" fmla="*/ 217283 h 1348966"/>
                          <a:gd name="connsiteX65" fmla="*/ 5287224 w 5631255"/>
                          <a:gd name="connsiteY65" fmla="*/ 262550 h 1348966"/>
                          <a:gd name="connsiteX66" fmla="*/ 5341544 w 5631255"/>
                          <a:gd name="connsiteY66" fmla="*/ 307818 h 1348966"/>
                          <a:gd name="connsiteX67" fmla="*/ 5441133 w 5631255"/>
                          <a:gd name="connsiteY67" fmla="*/ 389299 h 1348966"/>
                          <a:gd name="connsiteX68" fmla="*/ 5450186 w 5631255"/>
                          <a:gd name="connsiteY68" fmla="*/ 434566 h 1348966"/>
                          <a:gd name="connsiteX69" fmla="*/ 5522614 w 5631255"/>
                          <a:gd name="connsiteY69" fmla="*/ 497941 h 1348966"/>
                          <a:gd name="connsiteX70" fmla="*/ 5522614 w 5631255"/>
                          <a:gd name="connsiteY70" fmla="*/ 497941 h 1348966"/>
                          <a:gd name="connsiteX71" fmla="*/ 5585988 w 5631255"/>
                          <a:gd name="connsiteY71" fmla="*/ 570368 h 1348966"/>
                          <a:gd name="connsiteX72" fmla="*/ 5631255 w 5631255"/>
                          <a:gd name="connsiteY72" fmla="*/ 606582 h 1348966"/>
                          <a:gd name="connsiteX73" fmla="*/ 5622202 w 5631255"/>
                          <a:gd name="connsiteY73" fmla="*/ 606582 h 13489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</a:cxnLst>
                        <a:rect l="l" t="t" r="r" b="b"/>
                        <a:pathLst>
                          <a:path w="5631255" h="1348966">
                            <a:moveTo>
                              <a:pt x="0" y="851026"/>
                            </a:moveTo>
                            <a:lnTo>
                              <a:pt x="63374" y="896293"/>
                            </a:lnTo>
                            <a:lnTo>
                              <a:pt x="108641" y="932507"/>
                            </a:lnTo>
                            <a:lnTo>
                              <a:pt x="153909" y="968721"/>
                            </a:lnTo>
                            <a:lnTo>
                              <a:pt x="181069" y="1004935"/>
                            </a:lnTo>
                            <a:lnTo>
                              <a:pt x="226337" y="1032095"/>
                            </a:lnTo>
                            <a:lnTo>
                              <a:pt x="271604" y="1068309"/>
                            </a:lnTo>
                            <a:lnTo>
                              <a:pt x="325925" y="1095469"/>
                            </a:lnTo>
                            <a:lnTo>
                              <a:pt x="389299" y="1122630"/>
                            </a:lnTo>
                            <a:lnTo>
                              <a:pt x="506994" y="1176950"/>
                            </a:lnTo>
                            <a:lnTo>
                              <a:pt x="597529" y="1231271"/>
                            </a:lnTo>
                            <a:lnTo>
                              <a:pt x="697117" y="1267485"/>
                            </a:lnTo>
                            <a:lnTo>
                              <a:pt x="787651" y="1294645"/>
                            </a:lnTo>
                            <a:lnTo>
                              <a:pt x="878186" y="1321806"/>
                            </a:lnTo>
                            <a:lnTo>
                              <a:pt x="959667" y="1330859"/>
                            </a:lnTo>
                            <a:lnTo>
                              <a:pt x="1104523" y="1348966"/>
                            </a:lnTo>
                            <a:lnTo>
                              <a:pt x="1195057" y="1348966"/>
                            </a:lnTo>
                            <a:lnTo>
                              <a:pt x="1303699" y="1348966"/>
                            </a:lnTo>
                            <a:lnTo>
                              <a:pt x="1385180" y="1330859"/>
                            </a:lnTo>
                            <a:lnTo>
                              <a:pt x="1466661" y="1303699"/>
                            </a:lnTo>
                            <a:lnTo>
                              <a:pt x="1557196" y="1303699"/>
                            </a:lnTo>
                            <a:lnTo>
                              <a:pt x="1702051" y="1303699"/>
                            </a:lnTo>
                            <a:lnTo>
                              <a:pt x="1837853" y="1303699"/>
                            </a:lnTo>
                            <a:lnTo>
                              <a:pt x="1955548" y="1276539"/>
                            </a:lnTo>
                            <a:lnTo>
                              <a:pt x="2055137" y="1231271"/>
                            </a:lnTo>
                            <a:lnTo>
                              <a:pt x="2145671" y="1186004"/>
                            </a:lnTo>
                            <a:lnTo>
                              <a:pt x="2209045" y="1131683"/>
                            </a:lnTo>
                            <a:lnTo>
                              <a:pt x="2308634" y="1086416"/>
                            </a:lnTo>
                            <a:lnTo>
                              <a:pt x="2372008" y="1032095"/>
                            </a:lnTo>
                            <a:lnTo>
                              <a:pt x="2462542" y="959667"/>
                            </a:lnTo>
                            <a:lnTo>
                              <a:pt x="2516863" y="905346"/>
                            </a:lnTo>
                            <a:lnTo>
                              <a:pt x="2580237" y="841972"/>
                            </a:lnTo>
                            <a:lnTo>
                              <a:pt x="2643612" y="805758"/>
                            </a:lnTo>
                            <a:lnTo>
                              <a:pt x="2725093" y="733331"/>
                            </a:lnTo>
                            <a:lnTo>
                              <a:pt x="2788467" y="651849"/>
                            </a:lnTo>
                            <a:lnTo>
                              <a:pt x="2851841" y="615636"/>
                            </a:lnTo>
                            <a:lnTo>
                              <a:pt x="2906162" y="534154"/>
                            </a:lnTo>
                            <a:lnTo>
                              <a:pt x="2978590" y="497941"/>
                            </a:lnTo>
                            <a:lnTo>
                              <a:pt x="3060071" y="443620"/>
                            </a:lnTo>
                            <a:lnTo>
                              <a:pt x="3105338" y="416459"/>
                            </a:lnTo>
                            <a:lnTo>
                              <a:pt x="3195873" y="371192"/>
                            </a:lnTo>
                            <a:lnTo>
                              <a:pt x="3241140" y="380245"/>
                            </a:lnTo>
                            <a:lnTo>
                              <a:pt x="3322622" y="407406"/>
                            </a:lnTo>
                            <a:lnTo>
                              <a:pt x="3395049" y="434566"/>
                            </a:lnTo>
                            <a:lnTo>
                              <a:pt x="3440317" y="461727"/>
                            </a:lnTo>
                            <a:lnTo>
                              <a:pt x="3521798" y="425513"/>
                            </a:lnTo>
                            <a:lnTo>
                              <a:pt x="3567065" y="398352"/>
                            </a:lnTo>
                            <a:lnTo>
                              <a:pt x="3603279" y="380245"/>
                            </a:lnTo>
                            <a:lnTo>
                              <a:pt x="3675707" y="353085"/>
                            </a:lnTo>
                            <a:lnTo>
                              <a:pt x="3720974" y="334978"/>
                            </a:lnTo>
                            <a:lnTo>
                              <a:pt x="3784348" y="298764"/>
                            </a:lnTo>
                            <a:lnTo>
                              <a:pt x="3838669" y="244443"/>
                            </a:lnTo>
                            <a:lnTo>
                              <a:pt x="3929204" y="217283"/>
                            </a:lnTo>
                            <a:lnTo>
                              <a:pt x="4001632" y="172016"/>
                            </a:lnTo>
                            <a:lnTo>
                              <a:pt x="4055952" y="144855"/>
                            </a:lnTo>
                            <a:lnTo>
                              <a:pt x="4309449" y="81481"/>
                            </a:lnTo>
                            <a:lnTo>
                              <a:pt x="4418091" y="72428"/>
                            </a:lnTo>
                            <a:lnTo>
                              <a:pt x="4572000" y="9053"/>
                            </a:lnTo>
                            <a:lnTo>
                              <a:pt x="4671588" y="0"/>
                            </a:lnTo>
                            <a:lnTo>
                              <a:pt x="4789283" y="36214"/>
                            </a:lnTo>
                            <a:lnTo>
                              <a:pt x="4888871" y="63374"/>
                            </a:lnTo>
                            <a:lnTo>
                              <a:pt x="4970352" y="90535"/>
                            </a:lnTo>
                            <a:lnTo>
                              <a:pt x="5097101" y="135802"/>
                            </a:lnTo>
                            <a:lnTo>
                              <a:pt x="5142368" y="162962"/>
                            </a:lnTo>
                            <a:lnTo>
                              <a:pt x="5223849" y="217283"/>
                            </a:lnTo>
                            <a:lnTo>
                              <a:pt x="5287224" y="262550"/>
                            </a:lnTo>
                            <a:lnTo>
                              <a:pt x="5341544" y="307818"/>
                            </a:lnTo>
                            <a:lnTo>
                              <a:pt x="5441133" y="389299"/>
                            </a:lnTo>
                            <a:lnTo>
                              <a:pt x="5450186" y="434566"/>
                            </a:lnTo>
                            <a:lnTo>
                              <a:pt x="5522614" y="497941"/>
                            </a:lnTo>
                            <a:lnTo>
                              <a:pt x="5522614" y="497941"/>
                            </a:lnTo>
                            <a:lnTo>
                              <a:pt x="5585988" y="570368"/>
                            </a:lnTo>
                            <a:lnTo>
                              <a:pt x="5631255" y="606582"/>
                            </a:lnTo>
                            <a:lnTo>
                              <a:pt x="5622202" y="606582"/>
                            </a:lnTo>
                          </a:path>
                        </a:pathLst>
                      </a:custGeom>
                      <a:ln w="57150">
                        <a:solidFill>
                          <a:srgbClr val="92D05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44" name="Freeform 43"/>
                      <p:cNvSpPr/>
                      <p:nvPr/>
                    </p:nvSpPr>
                    <p:spPr>
                      <a:xfrm>
                        <a:off x="579495" y="2720979"/>
                        <a:ext cx="5630607" cy="1666216"/>
                      </a:xfrm>
                      <a:custGeom>
                        <a:avLst/>
                        <a:gdLst>
                          <a:gd name="connsiteX0" fmla="*/ 0 w 5631255"/>
                          <a:gd name="connsiteY0" fmla="*/ 1077362 h 1665838"/>
                          <a:gd name="connsiteX1" fmla="*/ 54321 w 5631255"/>
                          <a:gd name="connsiteY1" fmla="*/ 1122630 h 1665838"/>
                          <a:gd name="connsiteX2" fmla="*/ 126748 w 5631255"/>
                          <a:gd name="connsiteY2" fmla="*/ 1176951 h 1665838"/>
                          <a:gd name="connsiteX3" fmla="*/ 208230 w 5631255"/>
                          <a:gd name="connsiteY3" fmla="*/ 1231271 h 1665838"/>
                          <a:gd name="connsiteX4" fmla="*/ 253497 w 5631255"/>
                          <a:gd name="connsiteY4" fmla="*/ 1267485 h 1665838"/>
                          <a:gd name="connsiteX5" fmla="*/ 325925 w 5631255"/>
                          <a:gd name="connsiteY5" fmla="*/ 1303699 h 1665838"/>
                          <a:gd name="connsiteX6" fmla="*/ 380245 w 5631255"/>
                          <a:gd name="connsiteY6" fmla="*/ 1330859 h 1665838"/>
                          <a:gd name="connsiteX7" fmla="*/ 461727 w 5631255"/>
                          <a:gd name="connsiteY7" fmla="*/ 1376127 h 1665838"/>
                          <a:gd name="connsiteX8" fmla="*/ 525101 w 5631255"/>
                          <a:gd name="connsiteY8" fmla="*/ 1412341 h 1665838"/>
                          <a:gd name="connsiteX9" fmla="*/ 597529 w 5631255"/>
                          <a:gd name="connsiteY9" fmla="*/ 1448555 h 1665838"/>
                          <a:gd name="connsiteX10" fmla="*/ 669956 w 5631255"/>
                          <a:gd name="connsiteY10" fmla="*/ 1484768 h 1665838"/>
                          <a:gd name="connsiteX11" fmla="*/ 733331 w 5631255"/>
                          <a:gd name="connsiteY11" fmla="*/ 1511929 h 1665838"/>
                          <a:gd name="connsiteX12" fmla="*/ 950614 w 5631255"/>
                          <a:gd name="connsiteY12" fmla="*/ 1584357 h 1665838"/>
                          <a:gd name="connsiteX13" fmla="*/ 1267485 w 5631255"/>
                          <a:gd name="connsiteY13" fmla="*/ 1584357 h 1665838"/>
                          <a:gd name="connsiteX14" fmla="*/ 1457608 w 5631255"/>
                          <a:gd name="connsiteY14" fmla="*/ 1602463 h 1665838"/>
                          <a:gd name="connsiteX15" fmla="*/ 1665837 w 5631255"/>
                          <a:gd name="connsiteY15" fmla="*/ 1638677 h 1665838"/>
                          <a:gd name="connsiteX16" fmla="*/ 1955548 w 5631255"/>
                          <a:gd name="connsiteY16" fmla="*/ 1665838 h 1665838"/>
                          <a:gd name="connsiteX17" fmla="*/ 2190938 w 5631255"/>
                          <a:gd name="connsiteY17" fmla="*/ 1539089 h 1665838"/>
                          <a:gd name="connsiteX18" fmla="*/ 2408222 w 5631255"/>
                          <a:gd name="connsiteY18" fmla="*/ 1385180 h 1665838"/>
                          <a:gd name="connsiteX19" fmla="*/ 2607398 w 5631255"/>
                          <a:gd name="connsiteY19" fmla="*/ 1195058 h 1665838"/>
                          <a:gd name="connsiteX20" fmla="*/ 2761307 w 5631255"/>
                          <a:gd name="connsiteY20" fmla="*/ 1050202 h 1665838"/>
                          <a:gd name="connsiteX21" fmla="*/ 2933323 w 5631255"/>
                          <a:gd name="connsiteY21" fmla="*/ 860079 h 1665838"/>
                          <a:gd name="connsiteX22" fmla="*/ 3177766 w 5631255"/>
                          <a:gd name="connsiteY22" fmla="*/ 669957 h 1665838"/>
                          <a:gd name="connsiteX23" fmla="*/ 3422210 w 5631255"/>
                          <a:gd name="connsiteY23" fmla="*/ 1539089 h 1665838"/>
                          <a:gd name="connsiteX24" fmla="*/ 3847723 w 5631255"/>
                          <a:gd name="connsiteY24" fmla="*/ 968721 h 1665838"/>
                          <a:gd name="connsiteX25" fmla="*/ 4092166 w 5631255"/>
                          <a:gd name="connsiteY25" fmla="*/ 742384 h 1665838"/>
                          <a:gd name="connsiteX26" fmla="*/ 4164594 w 5631255"/>
                          <a:gd name="connsiteY26" fmla="*/ 651850 h 1665838"/>
                          <a:gd name="connsiteX27" fmla="*/ 4409037 w 5631255"/>
                          <a:gd name="connsiteY27" fmla="*/ 552261 h 1665838"/>
                          <a:gd name="connsiteX28" fmla="*/ 4653481 w 5631255"/>
                          <a:gd name="connsiteY28" fmla="*/ 0 h 1665838"/>
                          <a:gd name="connsiteX29" fmla="*/ 5151422 w 5631255"/>
                          <a:gd name="connsiteY29" fmla="*/ 226337 h 1665838"/>
                          <a:gd name="connsiteX30" fmla="*/ 5450186 w 5631255"/>
                          <a:gd name="connsiteY30" fmla="*/ 733331 h 1665838"/>
                          <a:gd name="connsiteX31" fmla="*/ 5631255 w 5631255"/>
                          <a:gd name="connsiteY31" fmla="*/ 832919 h 1665838"/>
                          <a:gd name="connsiteX32" fmla="*/ 5631255 w 5631255"/>
                          <a:gd name="connsiteY32" fmla="*/ 841972 h 16658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</a:cxnLst>
                        <a:rect l="l" t="t" r="r" b="b"/>
                        <a:pathLst>
                          <a:path w="5631255" h="1665838">
                            <a:moveTo>
                              <a:pt x="0" y="1077362"/>
                            </a:moveTo>
                            <a:lnTo>
                              <a:pt x="54321" y="1122630"/>
                            </a:lnTo>
                            <a:lnTo>
                              <a:pt x="126748" y="1176951"/>
                            </a:lnTo>
                            <a:lnTo>
                              <a:pt x="208230" y="1231271"/>
                            </a:lnTo>
                            <a:lnTo>
                              <a:pt x="253497" y="1267485"/>
                            </a:lnTo>
                            <a:lnTo>
                              <a:pt x="325925" y="1303699"/>
                            </a:lnTo>
                            <a:lnTo>
                              <a:pt x="380245" y="1330859"/>
                            </a:lnTo>
                            <a:lnTo>
                              <a:pt x="461727" y="1376127"/>
                            </a:lnTo>
                            <a:lnTo>
                              <a:pt x="525101" y="1412341"/>
                            </a:lnTo>
                            <a:lnTo>
                              <a:pt x="597529" y="1448555"/>
                            </a:lnTo>
                            <a:lnTo>
                              <a:pt x="669956" y="1484768"/>
                            </a:lnTo>
                            <a:lnTo>
                              <a:pt x="733331" y="1511929"/>
                            </a:lnTo>
                            <a:lnTo>
                              <a:pt x="950614" y="1584357"/>
                            </a:lnTo>
                            <a:lnTo>
                              <a:pt x="1267485" y="1584357"/>
                            </a:lnTo>
                            <a:lnTo>
                              <a:pt x="1457608" y="1602463"/>
                            </a:lnTo>
                            <a:lnTo>
                              <a:pt x="1665837" y="1638677"/>
                            </a:lnTo>
                            <a:lnTo>
                              <a:pt x="1955548" y="1665838"/>
                            </a:lnTo>
                            <a:lnTo>
                              <a:pt x="2190938" y="1539089"/>
                            </a:lnTo>
                            <a:lnTo>
                              <a:pt x="2408222" y="1385180"/>
                            </a:lnTo>
                            <a:lnTo>
                              <a:pt x="2607398" y="1195058"/>
                            </a:lnTo>
                            <a:lnTo>
                              <a:pt x="2761307" y="1050202"/>
                            </a:lnTo>
                            <a:lnTo>
                              <a:pt x="2933323" y="860079"/>
                            </a:lnTo>
                            <a:lnTo>
                              <a:pt x="3177766" y="669957"/>
                            </a:lnTo>
                            <a:lnTo>
                              <a:pt x="3422210" y="1539089"/>
                            </a:lnTo>
                            <a:lnTo>
                              <a:pt x="3847723" y="968721"/>
                            </a:lnTo>
                            <a:lnTo>
                              <a:pt x="4092166" y="742384"/>
                            </a:lnTo>
                            <a:lnTo>
                              <a:pt x="4164594" y="651850"/>
                            </a:lnTo>
                            <a:lnTo>
                              <a:pt x="4409037" y="552261"/>
                            </a:lnTo>
                            <a:lnTo>
                              <a:pt x="4653481" y="0"/>
                            </a:lnTo>
                            <a:lnTo>
                              <a:pt x="5151422" y="226337"/>
                            </a:lnTo>
                            <a:lnTo>
                              <a:pt x="5450186" y="733331"/>
                            </a:lnTo>
                            <a:lnTo>
                              <a:pt x="5631255" y="832919"/>
                            </a:lnTo>
                            <a:lnTo>
                              <a:pt x="5631255" y="841972"/>
                            </a:lnTo>
                          </a:path>
                        </a:pathLst>
                      </a:custGeom>
                      <a:ln w="57150">
                        <a:solidFill>
                          <a:srgbClr val="00B0F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18452" name="TextBox 4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729135" y="3157114"/>
                        <a:ext cx="1375064" cy="41772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algn="l"/>
                        <a:r>
                          <a:rPr lang="en-US" sz="2400" b="1" dirty="0">
                            <a:solidFill>
                              <a:srgbClr val="92D050"/>
                            </a:solidFill>
                          </a:rPr>
                          <a:t>IHD</a:t>
                        </a:r>
                      </a:p>
                    </p:txBody>
                  </p:sp>
                  <p:sp>
                    <p:nvSpPr>
                      <p:cNvPr id="18453" name="TextBox 4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705600" y="3950003"/>
                        <a:ext cx="1375064" cy="41772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algn="l"/>
                        <a:r>
                          <a:rPr lang="en-US" sz="2400" b="1" dirty="0" smtClean="0">
                            <a:solidFill>
                              <a:srgbClr val="00B0F0"/>
                            </a:solidFill>
                          </a:rPr>
                          <a:t>All</a:t>
                        </a:r>
                        <a:endParaRPr lang="en-US" sz="2400" b="1" dirty="0">
                          <a:solidFill>
                            <a:srgbClr val="00B0F0"/>
                          </a:solidFill>
                        </a:endParaRPr>
                      </a:p>
                    </p:txBody>
                  </p:sp>
                  <p:sp>
                    <p:nvSpPr>
                      <p:cNvPr id="18454" name="TextBox 4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729135" y="3536321"/>
                        <a:ext cx="1375064" cy="41772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>
                        <a:spAutoFit/>
                      </a:bodyPr>
                      <a:lstStyle/>
                      <a:p>
                        <a:pPr algn="l"/>
                        <a:r>
                          <a:rPr lang="en-US" sz="2400" b="1" dirty="0" smtClean="0">
                            <a:solidFill>
                              <a:srgbClr val="FFC000"/>
                            </a:solidFill>
                          </a:rPr>
                          <a:t>Web</a:t>
                        </a:r>
                        <a:endParaRPr lang="en-US" sz="2400" b="1" dirty="0">
                          <a:solidFill>
                            <a:srgbClr val="FFC000"/>
                          </a:solidFill>
                        </a:endParaRPr>
                      </a:p>
                    </p:txBody>
                  </p:sp>
                </p:grpSp>
              </p:grpSp>
              <p:cxnSp>
                <p:nvCxnSpPr>
                  <p:cNvPr id="50" name="Straight Connector 49"/>
                  <p:cNvCxnSpPr/>
                  <p:nvPr/>
                </p:nvCxnSpPr>
                <p:spPr>
                  <a:xfrm rot="5400000">
                    <a:off x="-1867779" y="3268405"/>
                    <a:ext cx="4497507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Freeform 54"/>
                <p:cNvSpPr/>
                <p:nvPr/>
              </p:nvSpPr>
              <p:spPr>
                <a:xfrm>
                  <a:off x="537870" y="3019429"/>
                  <a:ext cx="5657823" cy="1393302"/>
                </a:xfrm>
                <a:custGeom>
                  <a:avLst/>
                  <a:gdLst>
                    <a:gd name="connsiteX0" fmla="*/ 0 w 5658415"/>
                    <a:gd name="connsiteY0" fmla="*/ 860080 h 1394234"/>
                    <a:gd name="connsiteX1" fmla="*/ 72427 w 5658415"/>
                    <a:gd name="connsiteY1" fmla="*/ 923454 h 1394234"/>
                    <a:gd name="connsiteX2" fmla="*/ 108641 w 5658415"/>
                    <a:gd name="connsiteY2" fmla="*/ 968721 h 1394234"/>
                    <a:gd name="connsiteX3" fmla="*/ 172015 w 5658415"/>
                    <a:gd name="connsiteY3" fmla="*/ 1013989 h 1394234"/>
                    <a:gd name="connsiteX4" fmla="*/ 244443 w 5658415"/>
                    <a:gd name="connsiteY4" fmla="*/ 1068309 h 1394234"/>
                    <a:gd name="connsiteX5" fmla="*/ 325924 w 5658415"/>
                    <a:gd name="connsiteY5" fmla="*/ 1104523 h 1394234"/>
                    <a:gd name="connsiteX6" fmla="*/ 434566 w 5658415"/>
                    <a:gd name="connsiteY6" fmla="*/ 1167897 h 1394234"/>
                    <a:gd name="connsiteX7" fmla="*/ 506994 w 5658415"/>
                    <a:gd name="connsiteY7" fmla="*/ 1222218 h 1394234"/>
                    <a:gd name="connsiteX8" fmla="*/ 633742 w 5658415"/>
                    <a:gd name="connsiteY8" fmla="*/ 1258432 h 1394234"/>
                    <a:gd name="connsiteX9" fmla="*/ 787651 w 5658415"/>
                    <a:gd name="connsiteY9" fmla="*/ 1330860 h 1394234"/>
                    <a:gd name="connsiteX10" fmla="*/ 950613 w 5658415"/>
                    <a:gd name="connsiteY10" fmla="*/ 1367074 h 1394234"/>
                    <a:gd name="connsiteX11" fmla="*/ 1095469 w 5658415"/>
                    <a:gd name="connsiteY11" fmla="*/ 1385181 h 1394234"/>
                    <a:gd name="connsiteX12" fmla="*/ 1231271 w 5658415"/>
                    <a:gd name="connsiteY12" fmla="*/ 1385181 h 1394234"/>
                    <a:gd name="connsiteX13" fmla="*/ 1330859 w 5658415"/>
                    <a:gd name="connsiteY13" fmla="*/ 1385181 h 1394234"/>
                    <a:gd name="connsiteX14" fmla="*/ 1448554 w 5658415"/>
                    <a:gd name="connsiteY14" fmla="*/ 1394234 h 1394234"/>
                    <a:gd name="connsiteX15" fmla="*/ 1602463 w 5658415"/>
                    <a:gd name="connsiteY15" fmla="*/ 1358020 h 1394234"/>
                    <a:gd name="connsiteX16" fmla="*/ 1765425 w 5658415"/>
                    <a:gd name="connsiteY16" fmla="*/ 1339913 h 1394234"/>
                    <a:gd name="connsiteX17" fmla="*/ 1901227 w 5658415"/>
                    <a:gd name="connsiteY17" fmla="*/ 1312753 h 1394234"/>
                    <a:gd name="connsiteX18" fmla="*/ 1982708 w 5658415"/>
                    <a:gd name="connsiteY18" fmla="*/ 1312753 h 1394234"/>
                    <a:gd name="connsiteX19" fmla="*/ 2254312 w 5658415"/>
                    <a:gd name="connsiteY19" fmla="*/ 1158844 h 1394234"/>
                    <a:gd name="connsiteX20" fmla="*/ 2399168 w 5658415"/>
                    <a:gd name="connsiteY20" fmla="*/ 1059256 h 1394234"/>
                    <a:gd name="connsiteX21" fmla="*/ 2616451 w 5658415"/>
                    <a:gd name="connsiteY21" fmla="*/ 914400 h 1394234"/>
                    <a:gd name="connsiteX22" fmla="*/ 2752253 w 5658415"/>
                    <a:gd name="connsiteY22" fmla="*/ 751438 h 1394234"/>
                    <a:gd name="connsiteX23" fmla="*/ 2960483 w 5658415"/>
                    <a:gd name="connsiteY23" fmla="*/ 606583 h 1394234"/>
                    <a:gd name="connsiteX24" fmla="*/ 3213980 w 5658415"/>
                    <a:gd name="connsiteY24" fmla="*/ 434567 h 1394234"/>
                    <a:gd name="connsiteX25" fmla="*/ 3467477 w 5658415"/>
                    <a:gd name="connsiteY25" fmla="*/ 552262 h 1394234"/>
                    <a:gd name="connsiteX26" fmla="*/ 4209861 w 5658415"/>
                    <a:gd name="connsiteY26" fmla="*/ 135802 h 1394234"/>
                    <a:gd name="connsiteX27" fmla="*/ 4399984 w 5658415"/>
                    <a:gd name="connsiteY27" fmla="*/ 117695 h 1394234"/>
                    <a:gd name="connsiteX28" fmla="*/ 4635374 w 5658415"/>
                    <a:gd name="connsiteY28" fmla="*/ 0 h 1394234"/>
                    <a:gd name="connsiteX29" fmla="*/ 4843604 w 5658415"/>
                    <a:gd name="connsiteY29" fmla="*/ 27161 h 1394234"/>
                    <a:gd name="connsiteX30" fmla="*/ 5160475 w 5658415"/>
                    <a:gd name="connsiteY30" fmla="*/ 126749 h 1394234"/>
                    <a:gd name="connsiteX31" fmla="*/ 5658415 w 5658415"/>
                    <a:gd name="connsiteY31" fmla="*/ 642796 h 1394234"/>
                    <a:gd name="connsiteX32" fmla="*/ 5640308 w 5658415"/>
                    <a:gd name="connsiteY32" fmla="*/ 633743 h 1394234"/>
                    <a:gd name="connsiteX33" fmla="*/ 5640308 w 5658415"/>
                    <a:gd name="connsiteY33" fmla="*/ 633743 h 1394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5658415" h="1394234">
                      <a:moveTo>
                        <a:pt x="0" y="860080"/>
                      </a:moveTo>
                      <a:lnTo>
                        <a:pt x="72427" y="923454"/>
                      </a:lnTo>
                      <a:lnTo>
                        <a:pt x="108641" y="968721"/>
                      </a:lnTo>
                      <a:lnTo>
                        <a:pt x="172015" y="1013989"/>
                      </a:lnTo>
                      <a:lnTo>
                        <a:pt x="244443" y="1068309"/>
                      </a:lnTo>
                      <a:lnTo>
                        <a:pt x="325924" y="1104523"/>
                      </a:lnTo>
                      <a:lnTo>
                        <a:pt x="434566" y="1167897"/>
                      </a:lnTo>
                      <a:lnTo>
                        <a:pt x="506994" y="1222218"/>
                      </a:lnTo>
                      <a:lnTo>
                        <a:pt x="633742" y="1258432"/>
                      </a:lnTo>
                      <a:lnTo>
                        <a:pt x="787651" y="1330860"/>
                      </a:lnTo>
                      <a:lnTo>
                        <a:pt x="950613" y="1367074"/>
                      </a:lnTo>
                      <a:lnTo>
                        <a:pt x="1095469" y="1385181"/>
                      </a:lnTo>
                      <a:lnTo>
                        <a:pt x="1231271" y="1385181"/>
                      </a:lnTo>
                      <a:lnTo>
                        <a:pt x="1330859" y="1385181"/>
                      </a:lnTo>
                      <a:lnTo>
                        <a:pt x="1448554" y="1394234"/>
                      </a:lnTo>
                      <a:lnTo>
                        <a:pt x="1602463" y="1358020"/>
                      </a:lnTo>
                      <a:lnTo>
                        <a:pt x="1765425" y="1339913"/>
                      </a:lnTo>
                      <a:lnTo>
                        <a:pt x="1901227" y="1312753"/>
                      </a:lnTo>
                      <a:lnTo>
                        <a:pt x="1982708" y="1312753"/>
                      </a:lnTo>
                      <a:lnTo>
                        <a:pt x="2254312" y="1158844"/>
                      </a:lnTo>
                      <a:lnTo>
                        <a:pt x="2399168" y="1059256"/>
                      </a:lnTo>
                      <a:lnTo>
                        <a:pt x="2616451" y="914400"/>
                      </a:lnTo>
                      <a:lnTo>
                        <a:pt x="2752253" y="751438"/>
                      </a:lnTo>
                      <a:lnTo>
                        <a:pt x="2960483" y="606583"/>
                      </a:lnTo>
                      <a:lnTo>
                        <a:pt x="3213980" y="434567"/>
                      </a:lnTo>
                      <a:lnTo>
                        <a:pt x="3467477" y="552262"/>
                      </a:lnTo>
                      <a:lnTo>
                        <a:pt x="4209861" y="135802"/>
                      </a:lnTo>
                      <a:lnTo>
                        <a:pt x="4399984" y="117695"/>
                      </a:lnTo>
                      <a:lnTo>
                        <a:pt x="4635374" y="0"/>
                      </a:lnTo>
                      <a:lnTo>
                        <a:pt x="4843604" y="27161"/>
                      </a:lnTo>
                      <a:lnTo>
                        <a:pt x="5160475" y="126749"/>
                      </a:lnTo>
                      <a:lnTo>
                        <a:pt x="5658415" y="642796"/>
                      </a:lnTo>
                      <a:lnTo>
                        <a:pt x="5640308" y="633743"/>
                      </a:lnTo>
                      <a:lnTo>
                        <a:pt x="5640308" y="633743"/>
                      </a:lnTo>
                    </a:path>
                  </a:pathLst>
                </a:custGeom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/>
                </a:p>
              </p:txBody>
            </p:sp>
          </p:grpSp>
          <p:sp>
            <p:nvSpPr>
              <p:cNvPr id="18440" name="TextBox 56"/>
              <p:cNvSpPr txBox="1">
                <a:spLocks noChangeArrowheads="1"/>
              </p:cNvSpPr>
              <p:nvPr/>
            </p:nvSpPr>
            <p:spPr bwMode="auto">
              <a:xfrm>
                <a:off x="3624834" y="4775651"/>
                <a:ext cx="1328166" cy="46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sz="2700" b="1" dirty="0"/>
              </a:p>
            </p:txBody>
          </p:sp>
        </p:grpSp>
        <p:sp>
          <p:nvSpPr>
            <p:cNvPr id="18437" name="TextBox 58"/>
            <p:cNvSpPr txBox="1">
              <a:spLocks noChangeArrowheads="1"/>
            </p:cNvSpPr>
            <p:nvPr/>
          </p:nvSpPr>
          <p:spPr bwMode="auto">
            <a:xfrm rot="16200000">
              <a:off x="-1955612" y="2825002"/>
              <a:ext cx="4496005" cy="335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00" b="1" dirty="0"/>
                <a:t>kW</a:t>
              </a:r>
            </a:p>
          </p:txBody>
        </p:sp>
        <p:sp>
          <p:nvSpPr>
            <p:cNvPr id="18438" name="TextBox 59"/>
            <p:cNvSpPr txBox="1">
              <a:spLocks noChangeArrowheads="1"/>
            </p:cNvSpPr>
            <p:nvPr/>
          </p:nvSpPr>
          <p:spPr bwMode="auto">
            <a:xfrm>
              <a:off x="1348682" y="5678009"/>
              <a:ext cx="5103223" cy="334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Hour Ending</a:t>
              </a:r>
            </a:p>
          </p:txBody>
        </p:sp>
      </p:grpSp>
      <p:sp>
        <p:nvSpPr>
          <p:cNvPr id="18435" name="TextBox 61"/>
          <p:cNvSpPr txBox="1">
            <a:spLocks noChangeArrowheads="1"/>
          </p:cNvSpPr>
          <p:nvPr/>
        </p:nvSpPr>
        <p:spPr bwMode="auto">
          <a:xfrm>
            <a:off x="279400" y="254001"/>
            <a:ext cx="8610600" cy="59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599" tIns="50799" rIns="101599" bIns="50799">
            <a:spAutoFit/>
          </a:bodyPr>
          <a:lstStyle/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VPP and Technology Impact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Arial" pitchFamily="34" charset="0"/>
              </a:rPr>
              <a:t>(Summer 2010)</a:t>
            </a:r>
            <a:endParaRPr lang="en-US" b="1" dirty="0"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81333" y="7062612"/>
            <a:ext cx="2370667" cy="405694"/>
          </a:xfrm>
        </p:spPr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95266" name="Picture 2" descr="C:\Documents and Settings\milanosr\Local Settings\Temporary Internet Files\Content.IE5\HUOD7IHK\MC900030187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3980" y="1006435"/>
            <a:ext cx="5121481" cy="51846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/>
          <a:srcRect l="1193" t="18295" r="1550" b="19135"/>
          <a:stretch>
            <a:fillRect/>
          </a:stretch>
        </p:blipFill>
        <p:spPr bwMode="auto">
          <a:xfrm>
            <a:off x="-12700" y="1389064"/>
            <a:ext cx="10172700" cy="4773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932259" y="2971800"/>
            <a:ext cx="82570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20" rIns="91439" bIns="4572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Distribution Automation Technologies</a:t>
            </a:r>
            <a:endParaRPr lang="en-US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 descr="UNI_SmartGrid Icon_4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100" y="0"/>
            <a:ext cx="1155725" cy="1104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/>
          </p:cNvSpPr>
          <p:nvPr/>
        </p:nvSpPr>
        <p:spPr bwMode="auto">
          <a:xfrm>
            <a:off x="338666" y="338667"/>
            <a:ext cx="6227233" cy="677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charset="0"/>
              </a:rPr>
              <a:t>Distribution Automation 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1270000" y="1562100"/>
          <a:ext cx="8890000" cy="397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79400" y="4343400"/>
            <a:ext cx="4305300" cy="1764576"/>
          </a:xfrm>
          <a:prstGeom prst="rect">
            <a:avLst/>
          </a:prstGeom>
          <a:noFill/>
        </p:spPr>
        <p:txBody>
          <a:bodyPr wrap="square" lIns="101595" tIns="50795" rIns="101595" bIns="50795" rtlCol="0">
            <a:spAutoFit/>
          </a:bodyPr>
          <a:lstStyle/>
          <a:p>
            <a:pPr algn="l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Other DMS features: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Switch Order Preparation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Load Flow &amp; “What if” Analysis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Interactive Graphical User Interface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Integrated with Outage Management</a:t>
            </a:r>
          </a:p>
          <a:p>
            <a:pPr algn="l">
              <a:buFont typeface="Arial" pitchFamily="34" charset="0"/>
              <a:buChar char="•"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300" y="1295400"/>
            <a:ext cx="34177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Distribution Management System (DMS)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centralized control for grid visibility, control and optimization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charset="0"/>
            </a:endParaRPr>
          </a:p>
          <a:p>
            <a:pPr algn="l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590" y="6114300"/>
            <a:ext cx="875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>
                <a:latin typeface="Arial" pitchFamily="34" charset="0"/>
                <a:cs typeface="Arial" pitchFamily="34" charset="0"/>
              </a:rPr>
              <a:t>Conducting Distribution Field Inventory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 Identify and correct data errors in GIS model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81333" y="7062612"/>
            <a:ext cx="2370667" cy="405694"/>
          </a:xfrm>
        </p:spPr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23000" y="1668840"/>
            <a:ext cx="393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marR="0" lvl="0" indent="-271463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Install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Reclosers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on 200 Circuits</a:t>
            </a:r>
          </a:p>
          <a:p>
            <a:pPr marL="411163" marR="0" lvl="0" indent="-271463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Communicating Fault Indicators</a:t>
            </a:r>
          </a:p>
          <a:p>
            <a:pPr marL="411163" marR="0" lvl="0" indent="-271463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Improved Reliability:</a:t>
            </a:r>
          </a:p>
          <a:p>
            <a:pPr marL="868358" lvl="3" indent="-271463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Outage Duration (SAIDI)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868358" lvl="3" indent="-271463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Outage Frequency (SAIFI)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5400" y="4088130"/>
            <a:ext cx="3670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lvl="0" indent="-277813" algn="l"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Install Capacitor Controllers on 400 Circuits</a:t>
            </a:r>
          </a:p>
          <a:p>
            <a:pPr marL="912809" lvl="2" indent="-455613" algn="l"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Reduce Peak Demand</a:t>
            </a: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 marL="912809" lvl="2" indent="-455613" algn="l"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Regulate Voltage</a:t>
            </a:r>
          </a:p>
          <a:p>
            <a:pPr marL="912809" lvl="2" indent="-455613" algn="l"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Reduce Electrical Losses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A42C2-AA31-4927-B459-9BD3F24CAF4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699" y="479048"/>
            <a:ext cx="8408535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marL="800798" lvl="1" indent="-343955" algn="l" defTabSz="913685" eaLnBrk="0" hangingPunct="0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charset="0"/>
              </a:rPr>
              <a:t>Non-Automated Circuit - Illustration </a:t>
            </a: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 flipV="1">
            <a:off x="698500" y="4648200"/>
            <a:ext cx="411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79500" y="4457700"/>
            <a:ext cx="402167" cy="3933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pPr algn="ctr"/>
            <a:endParaRPr lang="en-US" sz="1300" b="1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079500" y="4457700"/>
            <a:ext cx="402167" cy="393348"/>
          </a:xfrm>
          <a:prstGeom prst="rect">
            <a:avLst/>
          </a:prstGeom>
          <a:solidFill>
            <a:srgbClr val="38F72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689640" y="4078464"/>
            <a:ext cx="0" cy="110066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9133377" y="4076700"/>
            <a:ext cx="0" cy="110066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1536700" y="4876800"/>
            <a:ext cx="1439495" cy="70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599" tIns="50799" rIns="101599" bIns="50799">
            <a:spAutoFit/>
          </a:bodyPr>
          <a:lstStyle/>
          <a:p>
            <a:pPr algn="l"/>
            <a:r>
              <a:rPr lang="en-US" sz="1300" b="1" dirty="0" smtClean="0"/>
              <a:t>Breaker senses</a:t>
            </a:r>
          </a:p>
          <a:p>
            <a:pPr algn="l"/>
            <a:r>
              <a:rPr lang="en-US" sz="1300" b="1" dirty="0" smtClean="0"/>
              <a:t>Fault &amp;</a:t>
            </a:r>
          </a:p>
          <a:p>
            <a:pPr algn="l"/>
            <a:r>
              <a:rPr lang="en-US" sz="1300" b="1" dirty="0" smtClean="0"/>
              <a:t>Locks Out</a:t>
            </a:r>
            <a:endParaRPr lang="en-US" sz="1300" b="1" dirty="0"/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4508500" y="3657600"/>
            <a:ext cx="918519" cy="70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599" tIns="50799" rIns="101599" bIns="50799">
            <a:spAutoFit/>
          </a:bodyPr>
          <a:lstStyle/>
          <a:p>
            <a:pPr algn="ctr"/>
            <a:r>
              <a:rPr lang="en-US" sz="1300" b="1" dirty="0"/>
              <a:t>Normally</a:t>
            </a:r>
          </a:p>
          <a:p>
            <a:pPr algn="ctr"/>
            <a:r>
              <a:rPr lang="en-US" sz="1300" b="1" dirty="0"/>
              <a:t>Open</a:t>
            </a:r>
          </a:p>
          <a:p>
            <a:pPr algn="ctr"/>
            <a:r>
              <a:rPr lang="en-US" sz="1300" b="1" dirty="0" smtClean="0"/>
              <a:t>Switch</a:t>
            </a:r>
            <a:endParaRPr lang="en-US" sz="1300" b="1" dirty="0"/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965200" y="1562100"/>
            <a:ext cx="7809828" cy="133369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101599" tIns="50799" rIns="101599" bIns="50799">
            <a:spAutoFit/>
          </a:bodyPr>
          <a:lstStyle/>
          <a:p>
            <a:r>
              <a:rPr lang="en-US" sz="2000" b="1" dirty="0" smtClean="0"/>
              <a:t>Substation Breaker opens and de-energizes entire line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All Customers on circuit experience a power outage until crews can perform manual switching </a:t>
            </a:r>
            <a:endParaRPr lang="en-US" sz="2000" b="1" dirty="0"/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127000" y="3695700"/>
            <a:ext cx="1231361" cy="30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599" tIns="50799" rIns="101599" bIns="50799">
            <a:spAutoFit/>
          </a:bodyPr>
          <a:lstStyle/>
          <a:p>
            <a:pPr algn="ctr"/>
            <a:r>
              <a:rPr lang="en-US" sz="1300" b="1" dirty="0" smtClean="0"/>
              <a:t>Substation A</a:t>
            </a:r>
            <a:endParaRPr lang="en-US" sz="1300" b="1" dirty="0"/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8470900" y="3695700"/>
            <a:ext cx="1237516" cy="30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599" tIns="50799" rIns="101599" bIns="50799">
            <a:spAutoFit/>
          </a:bodyPr>
          <a:lstStyle/>
          <a:p>
            <a:pPr algn="ctr"/>
            <a:r>
              <a:rPr lang="en-US" sz="1300" b="1" dirty="0" smtClean="0"/>
              <a:t>Substation B</a:t>
            </a:r>
            <a:endParaRPr lang="en-US" sz="1300" b="1" dirty="0"/>
          </a:p>
        </p:txBody>
      </p:sp>
      <p:pic>
        <p:nvPicPr>
          <p:cNvPr id="186370" name="Picture 2" descr="C:\Documents and Settings\milanosr\Local Settings\Temporary Internet Files\Content.IE5\5M8QMUUL\MC90000093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2100" y="3886200"/>
            <a:ext cx="663267" cy="723900"/>
          </a:xfrm>
          <a:prstGeom prst="rect">
            <a:avLst/>
          </a:prstGeom>
          <a:noFill/>
        </p:spPr>
      </p:pic>
      <p:sp>
        <p:nvSpPr>
          <p:cNvPr id="27" name="Line 2"/>
          <p:cNvSpPr>
            <a:spLocks noChangeShapeType="1"/>
          </p:cNvSpPr>
          <p:nvPr/>
        </p:nvSpPr>
        <p:spPr bwMode="auto">
          <a:xfrm flipV="1">
            <a:off x="5080000" y="4648200"/>
            <a:ext cx="403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8276127" y="4450645"/>
            <a:ext cx="402167" cy="3933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endParaRPr lang="en-US"/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V="1">
            <a:off x="4813300" y="4457700"/>
            <a:ext cx="266700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lIns="101599" tIns="50799" rIns="101599" bIns="50799"/>
          <a:lstStyle/>
          <a:p>
            <a:endParaRPr lang="en-US"/>
          </a:p>
        </p:txBody>
      </p:sp>
      <p:pic>
        <p:nvPicPr>
          <p:cNvPr id="20" name="Picture 2" descr="C:\Documents and Settings\milanosr\Local Settings\Temporary Internet Files\Content.IE5\5M8QMUUL\MC900000930[1].wmf"/>
          <p:cNvPicPr>
            <a:picLocks noChangeAspect="1" noChangeArrowheads="1"/>
          </p:cNvPicPr>
          <p:nvPr/>
        </p:nvPicPr>
        <p:blipFill>
          <a:blip r:embed="rId3">
            <a:grayscl/>
            <a:lum bright="-52000"/>
          </a:blip>
          <a:srcRect/>
          <a:stretch>
            <a:fillRect/>
          </a:stretch>
        </p:blipFill>
        <p:spPr bwMode="auto">
          <a:xfrm>
            <a:off x="2814105" y="3886810"/>
            <a:ext cx="663267" cy="7239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471400" y="4002025"/>
            <a:ext cx="1113745" cy="130577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190805" y="4002025"/>
            <a:ext cx="1113745" cy="126736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1" grpId="0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A42C2-AA31-4927-B459-9BD3F24CAF4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4160" y="238335"/>
            <a:ext cx="7467600" cy="1077218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marL="800798" lvl="1" indent="-343955" algn="l" defTabSz="913685" eaLnBrk="0" hangingPunct="0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charset="0"/>
              </a:rPr>
              <a:t>Automated Circuit – The “Self Healing” Grid</a:t>
            </a: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700223" y="4660547"/>
            <a:ext cx="8445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79460" y="4471811"/>
            <a:ext cx="402167" cy="3933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pPr algn="ctr"/>
            <a:endParaRPr lang="en-US" sz="1300" b="1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353245" y="4462885"/>
            <a:ext cx="402167" cy="39334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pPr algn="ctr"/>
            <a:r>
              <a:rPr lang="en-US" sz="2000" dirty="0" smtClean="0"/>
              <a:t>R</a:t>
            </a:r>
            <a:endParaRPr lang="en-US" sz="2000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734355" y="4462885"/>
            <a:ext cx="402167" cy="393348"/>
          </a:xfrm>
          <a:prstGeom prst="rect">
            <a:avLst/>
          </a:prstGeom>
          <a:solidFill>
            <a:srgbClr val="38F72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r>
              <a:rPr lang="en-US" sz="2000" dirty="0" smtClean="0"/>
              <a:t>R</a:t>
            </a:r>
            <a:endParaRPr lang="en-US" sz="2000" dirty="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908988" y="4464756"/>
            <a:ext cx="402167" cy="3933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r>
              <a:rPr lang="en-US" sz="2000" dirty="0" smtClean="0"/>
              <a:t>R</a:t>
            </a:r>
            <a:endParaRPr lang="en-US" sz="2000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7092557" y="4462992"/>
            <a:ext cx="402167" cy="39334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r>
              <a:rPr lang="en-US" sz="2000" dirty="0" smtClean="0"/>
              <a:t>R</a:t>
            </a:r>
            <a:endParaRPr lang="en-US" sz="2000" dirty="0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8276127" y="4450645"/>
            <a:ext cx="402167" cy="3933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endParaRPr lang="en-US" sz="2000" dirty="0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689640" y="4078464"/>
            <a:ext cx="0" cy="110066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9133377" y="4076700"/>
            <a:ext cx="0" cy="110066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lIns="101599" tIns="50799" rIns="101599" bIns="50799"/>
          <a:lstStyle/>
          <a:p>
            <a:endParaRPr lang="en-US"/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3175000" y="4838700"/>
            <a:ext cx="1444140" cy="90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1599" tIns="50799" rIns="101599" bIns="50799">
            <a:spAutoFit/>
          </a:bodyPr>
          <a:lstStyle/>
          <a:p>
            <a:pPr algn="l"/>
            <a:r>
              <a:rPr lang="en-US" sz="1300" b="1" dirty="0" smtClean="0"/>
              <a:t>DMS sends</a:t>
            </a:r>
          </a:p>
          <a:p>
            <a:pPr algn="l"/>
            <a:r>
              <a:rPr lang="en-US" sz="1300" b="1" dirty="0" smtClean="0"/>
              <a:t>trip command to isolate faulted section</a:t>
            </a:r>
            <a:endParaRPr lang="en-US" sz="1300" b="1" dirty="0"/>
          </a:p>
        </p:txBody>
      </p: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3582205" y="4462885"/>
            <a:ext cx="402167" cy="39334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r>
              <a:rPr lang="en-US" sz="2000" dirty="0" smtClean="0"/>
              <a:t>R</a:t>
            </a:r>
            <a:endParaRPr lang="en-US" sz="2000" dirty="0"/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2353245" y="4462885"/>
            <a:ext cx="402167" cy="393347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r>
              <a:rPr lang="en-US" sz="2000" dirty="0" smtClean="0"/>
              <a:t>R</a:t>
            </a:r>
            <a:endParaRPr lang="en-US" sz="2000" dirty="0"/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582205" y="4462885"/>
            <a:ext cx="402167" cy="393347"/>
          </a:xfrm>
          <a:prstGeom prst="rect">
            <a:avLst/>
          </a:prstGeom>
          <a:solidFill>
            <a:srgbClr val="38F72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r>
              <a:rPr lang="en-US" sz="2000" dirty="0" smtClean="0"/>
              <a:t>R</a:t>
            </a:r>
            <a:endParaRPr lang="en-US" sz="2000" dirty="0"/>
          </a:p>
        </p:txBody>
      </p:sp>
      <p:sp>
        <p:nvSpPr>
          <p:cNvPr id="31" name="Text Box 37"/>
          <p:cNvSpPr txBox="1">
            <a:spLocks noChangeArrowheads="1"/>
          </p:cNvSpPr>
          <p:nvPr/>
        </p:nvSpPr>
        <p:spPr bwMode="auto">
          <a:xfrm>
            <a:off x="1536700" y="4876800"/>
            <a:ext cx="1524454" cy="70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599" tIns="50799" rIns="101599" bIns="50799">
            <a:spAutoFit/>
          </a:bodyPr>
          <a:lstStyle/>
          <a:p>
            <a:pPr algn="l"/>
            <a:r>
              <a:rPr lang="en-US" sz="1300" b="1" dirty="0" smtClean="0"/>
              <a:t>Recloser senses</a:t>
            </a:r>
          </a:p>
          <a:p>
            <a:pPr algn="l"/>
            <a:r>
              <a:rPr lang="en-US" sz="1300" b="1" dirty="0" smtClean="0"/>
              <a:t>Fault &amp;</a:t>
            </a:r>
          </a:p>
          <a:p>
            <a:pPr algn="l"/>
            <a:r>
              <a:rPr lang="en-US" sz="1300" b="1" dirty="0" smtClean="0"/>
              <a:t>Locks Out</a:t>
            </a:r>
            <a:endParaRPr lang="en-US" sz="1300" b="1" dirty="0"/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4508500" y="3657600"/>
            <a:ext cx="918519" cy="70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599" tIns="50799" rIns="101599" bIns="50799">
            <a:spAutoFit/>
          </a:bodyPr>
          <a:lstStyle/>
          <a:p>
            <a:pPr algn="ctr"/>
            <a:r>
              <a:rPr lang="en-US" sz="1300" b="1" dirty="0"/>
              <a:t>Normally</a:t>
            </a:r>
          </a:p>
          <a:p>
            <a:pPr algn="ctr"/>
            <a:r>
              <a:rPr lang="en-US" sz="1300" b="1" dirty="0"/>
              <a:t>Open</a:t>
            </a:r>
          </a:p>
          <a:p>
            <a:pPr algn="ctr"/>
            <a:r>
              <a:rPr lang="en-US" sz="1300" b="1" dirty="0"/>
              <a:t>Device</a:t>
            </a:r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965200" y="1562100"/>
            <a:ext cx="7809828" cy="10259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101599" tIns="50799" rIns="101599" bIns="50799">
            <a:spAutoFit/>
          </a:bodyPr>
          <a:lstStyle/>
          <a:p>
            <a:r>
              <a:rPr lang="en-US" sz="2000" b="1" dirty="0"/>
              <a:t>Fault Isolated and Power Restored </a:t>
            </a:r>
            <a:r>
              <a:rPr lang="en-US" sz="2000" b="1" dirty="0" smtClean="0"/>
              <a:t>to Non-faulted Line Section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Customer Impact Reduced by 66% </a:t>
            </a:r>
            <a:endParaRPr lang="en-US" sz="2000" b="1" dirty="0"/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4734355" y="4462885"/>
            <a:ext cx="402167" cy="39334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01599" tIns="50799" rIns="101599" bIns="50799" anchor="ctr"/>
          <a:lstStyle/>
          <a:p>
            <a:r>
              <a:rPr lang="en-US" sz="2000" dirty="0" smtClean="0"/>
              <a:t>R</a:t>
            </a:r>
            <a:endParaRPr lang="en-US" sz="2000" dirty="0"/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4699001" y="4838699"/>
            <a:ext cx="1149100" cy="13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1599" tIns="50799" rIns="101599" bIns="50799">
            <a:spAutoFit/>
          </a:bodyPr>
          <a:lstStyle/>
          <a:p>
            <a:pPr algn="l"/>
            <a:r>
              <a:rPr lang="en-US" sz="1300" b="1" dirty="0" smtClean="0"/>
              <a:t>DMS verifies capacity and sends</a:t>
            </a:r>
          </a:p>
          <a:p>
            <a:pPr algn="l"/>
            <a:r>
              <a:rPr lang="en-US" sz="1300" b="1" dirty="0" smtClean="0"/>
              <a:t>close command</a:t>
            </a:r>
            <a:endParaRPr lang="en-US" sz="1300" b="1" dirty="0"/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127000" y="3695700"/>
            <a:ext cx="1231361" cy="30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599" tIns="50799" rIns="101599" bIns="50799">
            <a:spAutoFit/>
          </a:bodyPr>
          <a:lstStyle/>
          <a:p>
            <a:pPr algn="ctr"/>
            <a:r>
              <a:rPr lang="en-US" sz="1300" b="1" dirty="0" smtClean="0"/>
              <a:t>Substation A</a:t>
            </a:r>
            <a:endParaRPr lang="en-US" sz="1300" b="1" dirty="0"/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8470900" y="3695700"/>
            <a:ext cx="1237516" cy="30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599" tIns="50799" rIns="101599" bIns="50799">
            <a:spAutoFit/>
          </a:bodyPr>
          <a:lstStyle/>
          <a:p>
            <a:pPr algn="ctr"/>
            <a:r>
              <a:rPr lang="en-US" sz="1300" b="1" dirty="0" smtClean="0"/>
              <a:t>Substation B</a:t>
            </a:r>
            <a:endParaRPr lang="en-US" sz="1300" b="1" dirty="0"/>
          </a:p>
        </p:txBody>
      </p:sp>
      <p:pic>
        <p:nvPicPr>
          <p:cNvPr id="186370" name="Picture 2" descr="C:\Documents and Settings\milanosr\Local Settings\Temporary Internet Files\Content.IE5\5M8QMUUL\MC90000093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2100" y="3886200"/>
            <a:ext cx="663267" cy="723900"/>
          </a:xfrm>
          <a:prstGeom prst="rect">
            <a:avLst/>
          </a:prstGeom>
          <a:noFill/>
        </p:spPr>
      </p:pic>
      <p:pic>
        <p:nvPicPr>
          <p:cNvPr id="27" name="Picture 2" descr="C:\Documents and Settings\milanosr\Local Settings\Temporary Internet Files\Content.IE5\5M8QMUUL\MC900000930[1].wmf"/>
          <p:cNvPicPr>
            <a:picLocks noChangeAspect="1" noChangeArrowheads="1"/>
          </p:cNvPicPr>
          <p:nvPr/>
        </p:nvPicPr>
        <p:blipFill>
          <a:blip r:embed="rId3">
            <a:grayscl/>
            <a:lum bright="-52000"/>
          </a:blip>
          <a:srcRect/>
          <a:stretch>
            <a:fillRect/>
          </a:stretch>
        </p:blipFill>
        <p:spPr bwMode="auto">
          <a:xfrm>
            <a:off x="2814105" y="3886810"/>
            <a:ext cx="663267" cy="723900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471400" y="4002025"/>
            <a:ext cx="1113745" cy="130577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190805" y="4002025"/>
            <a:ext cx="1113745" cy="126736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  <p:bldP spid="29" grpId="0" animBg="1"/>
      <p:bldP spid="31" grpId="0"/>
      <p:bldP spid="37" grpId="0" animBg="1"/>
      <p:bldP spid="38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17780" y="1736130"/>
            <a:ext cx="9194800" cy="4678363"/>
          </a:xfrm>
        </p:spPr>
        <p:txBody>
          <a:bodyPr>
            <a:normAutofit lnSpcReduction="10000"/>
          </a:bodyPr>
          <a:lstStyle/>
          <a:p>
            <a:pPr lvl="1">
              <a:spcBef>
                <a:spcPts val="667"/>
              </a:spcBef>
              <a:spcAft>
                <a:spcPts val="667"/>
              </a:spcAft>
              <a:buSzPct val="150000"/>
            </a:pPr>
            <a:r>
              <a:rPr lang="en-US" sz="2400" b="0" dirty="0" smtClean="0">
                <a:latin typeface="Arial" pitchFamily="34" charset="0"/>
              </a:rPr>
              <a:t>Reduce </a:t>
            </a:r>
            <a:r>
              <a:rPr lang="en-US" sz="2400" b="0" dirty="0">
                <a:latin typeface="Arial" pitchFamily="34" charset="0"/>
              </a:rPr>
              <a:t>voltage drop at end of line to provide more flexibility for voltage control at the feeder source</a:t>
            </a:r>
          </a:p>
          <a:p>
            <a:pPr lvl="2">
              <a:spcBef>
                <a:spcPts val="667"/>
              </a:spcBef>
              <a:spcAft>
                <a:spcPts val="667"/>
              </a:spcAft>
              <a:buSzPct val="150000"/>
            </a:pPr>
            <a:r>
              <a:rPr lang="en-US" sz="2400" b="0" dirty="0">
                <a:latin typeface="Arial" pitchFamily="34" charset="0"/>
              </a:rPr>
              <a:t>Peak Energy Demand Reduction</a:t>
            </a:r>
          </a:p>
          <a:p>
            <a:pPr lvl="1">
              <a:spcBef>
                <a:spcPts val="667"/>
              </a:spcBef>
              <a:spcAft>
                <a:spcPts val="667"/>
              </a:spcAft>
              <a:buSzPct val="150000"/>
            </a:pPr>
            <a:r>
              <a:rPr lang="en-US" sz="2400" b="0" dirty="0" smtClean="0">
                <a:latin typeface="Arial" pitchFamily="34" charset="0"/>
              </a:rPr>
              <a:t>Improve power factor and voltage profile along entire feeder</a:t>
            </a:r>
          </a:p>
          <a:p>
            <a:pPr lvl="2">
              <a:spcBef>
                <a:spcPts val="667"/>
              </a:spcBef>
              <a:spcAft>
                <a:spcPts val="667"/>
              </a:spcAft>
              <a:buSzPct val="150000"/>
            </a:pPr>
            <a:r>
              <a:rPr lang="en-US" sz="2400" b="0" dirty="0">
                <a:latin typeface="Arial" pitchFamily="34" charset="0"/>
              </a:rPr>
              <a:t>Loss minimization – less fuel needed to serve load</a:t>
            </a:r>
          </a:p>
          <a:p>
            <a:pPr lvl="1">
              <a:spcBef>
                <a:spcPts val="667"/>
              </a:spcBef>
              <a:spcAft>
                <a:spcPts val="667"/>
              </a:spcAft>
              <a:buSzPct val="150000"/>
            </a:pPr>
            <a:r>
              <a:rPr lang="en-US" sz="2400" b="0" dirty="0" smtClean="0">
                <a:latin typeface="Arial" pitchFamily="34" charset="0"/>
              </a:rPr>
              <a:t>Provide for more precise voltage regulation</a:t>
            </a:r>
          </a:p>
          <a:p>
            <a:pPr lvl="2">
              <a:spcBef>
                <a:spcPts val="667"/>
              </a:spcBef>
              <a:spcAft>
                <a:spcPts val="667"/>
              </a:spcAft>
              <a:buSzPct val="150000"/>
            </a:pPr>
            <a:r>
              <a:rPr lang="en-US" sz="2400" b="0" dirty="0">
                <a:latin typeface="Arial" pitchFamily="34" charset="0"/>
              </a:rPr>
              <a:t>Better power quality for customers</a:t>
            </a:r>
          </a:p>
          <a:p>
            <a:pPr lvl="1">
              <a:spcBef>
                <a:spcPts val="667"/>
              </a:spcBef>
              <a:spcAft>
                <a:spcPts val="667"/>
              </a:spcAft>
              <a:buSzPct val="150000"/>
            </a:pPr>
            <a:r>
              <a:rPr lang="en-US" sz="2400" b="0" dirty="0" smtClean="0">
                <a:latin typeface="Arial" pitchFamily="34" charset="0"/>
              </a:rPr>
              <a:t>Provide remote control and alarm sensing of capacitor banks</a:t>
            </a:r>
          </a:p>
          <a:p>
            <a:pPr lvl="2">
              <a:spcBef>
                <a:spcPts val="667"/>
              </a:spcBef>
              <a:spcAft>
                <a:spcPts val="667"/>
              </a:spcAft>
              <a:buSzPct val="150000"/>
            </a:pPr>
            <a:r>
              <a:rPr lang="en-US" sz="2400" b="0" dirty="0" smtClean="0">
                <a:latin typeface="Arial" pitchFamily="34" charset="0"/>
              </a:rPr>
              <a:t>Reduced costs to manually control and inspect banks</a:t>
            </a:r>
            <a:endParaRPr lang="en-US" sz="2400" b="0" dirty="0">
              <a:latin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A42C2-AA31-4927-B459-9BD3F24CAF4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76740"/>
            <a:ext cx="7086600" cy="1077218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marL="800798" lvl="1" indent="-343955" algn="l" defTabSz="913685" eaLnBrk="0" hangingPunct="0"/>
            <a:r>
              <a:rPr lang="en-US" b="1" dirty="0" smtClean="0">
                <a:latin typeface="Arial" pitchFamily="34" charset="0"/>
                <a:cs typeface="Arial" pitchFamily="34" charset="0"/>
                <a:sym typeface="Arial" charset="0"/>
              </a:rPr>
              <a:t>Volt-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Arial" charset="0"/>
              </a:rPr>
              <a:t>Var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Arial" charset="0"/>
              </a:rPr>
              <a:t> Optimization (VVO)</a:t>
            </a:r>
          </a:p>
          <a:p>
            <a:pPr marL="800798" lvl="1" indent="-343955" algn="l" defTabSz="913685" eaLnBrk="0" hangingPunct="0"/>
            <a:r>
              <a:rPr lang="en-US" b="1" dirty="0" smtClean="0">
                <a:latin typeface="Arial" pitchFamily="34" charset="0"/>
                <a:cs typeface="Arial" pitchFamily="34" charset="0"/>
                <a:sym typeface="Arial" charset="0"/>
              </a:rPr>
              <a:t>Objectives &amp; Benefits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15145"/>
            <a:ext cx="8641125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marL="800798" lvl="1" indent="-343955" algn="l" defTabSz="913685" eaLnBrk="0" hangingPunct="0"/>
            <a:r>
              <a:rPr lang="en-US" b="1" dirty="0" smtClean="0">
                <a:latin typeface="Arial" pitchFamily="34" charset="0"/>
                <a:cs typeface="Arial" pitchFamily="34" charset="0"/>
                <a:sym typeface="Arial" charset="0"/>
              </a:rPr>
              <a:t>VVO: Conservation Voltage Reduction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213600" y="1620915"/>
            <a:ext cx="260970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7663" indent="-347663" algn="l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Capacitors serve to raise the line voltage and flatten the voltage profile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394590" y="2043370"/>
          <a:ext cx="6989710" cy="4570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166665" y="3526344"/>
            <a:ext cx="954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Voltage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698890" y="5538225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Distance From Source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663425" y="1236865"/>
            <a:ext cx="998530" cy="499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Substation</a:t>
            </a:r>
            <a:endParaRPr lang="en-US" sz="1200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661955" y="1505700"/>
            <a:ext cx="5261485" cy="2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2"/>
          <p:cNvGrpSpPr/>
          <p:nvPr/>
        </p:nvGrpSpPr>
        <p:grpSpPr>
          <a:xfrm>
            <a:off x="6375400" y="3765190"/>
            <a:ext cx="684414" cy="921110"/>
            <a:chOff x="6923440" y="3387545"/>
            <a:chExt cx="684414" cy="1267365"/>
          </a:xfrm>
        </p:grpSpPr>
        <p:sp>
          <p:nvSpPr>
            <p:cNvPr id="16" name="Right Brace 15"/>
            <p:cNvSpPr/>
            <p:nvPr/>
          </p:nvSpPr>
          <p:spPr>
            <a:xfrm>
              <a:off x="6923440" y="3387545"/>
              <a:ext cx="230430" cy="1267365"/>
            </a:xfrm>
            <a:prstGeom prst="rightBrace">
              <a:avLst>
                <a:gd name="adj1" fmla="val 8333"/>
                <a:gd name="adj2" fmla="val 50839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41060" y="3754500"/>
              <a:ext cx="466794" cy="508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4V</a:t>
              </a:r>
              <a:endParaRPr lang="en-US" sz="1800" dirty="0"/>
            </a:p>
          </p:txBody>
        </p:sp>
      </p:grpSp>
      <p:grpSp>
        <p:nvGrpSpPr>
          <p:cNvPr id="3" name="Group 36"/>
          <p:cNvGrpSpPr/>
          <p:nvPr/>
        </p:nvGrpSpPr>
        <p:grpSpPr>
          <a:xfrm>
            <a:off x="3236560" y="1505700"/>
            <a:ext cx="307240" cy="538890"/>
            <a:chOff x="7461110" y="1121650"/>
            <a:chExt cx="307240" cy="538890"/>
          </a:xfrm>
        </p:grpSpPr>
        <p:sp>
          <p:nvSpPr>
            <p:cNvPr id="19" name="Arc 18"/>
            <p:cNvSpPr/>
            <p:nvPr/>
          </p:nvSpPr>
          <p:spPr>
            <a:xfrm>
              <a:off x="7499516" y="1313675"/>
              <a:ext cx="230430" cy="153620"/>
            </a:xfrm>
            <a:prstGeom prst="arc">
              <a:avLst>
                <a:gd name="adj1" fmla="val 10551339"/>
                <a:gd name="adj2" fmla="val 174388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461110" y="1275270"/>
              <a:ext cx="30724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499515" y="1505700"/>
              <a:ext cx="23043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7537920" y="1582510"/>
              <a:ext cx="15362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614730" y="1121650"/>
              <a:ext cx="0" cy="3840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576325" y="1659320"/>
              <a:ext cx="7681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37"/>
          <p:cNvGrpSpPr/>
          <p:nvPr/>
        </p:nvGrpSpPr>
        <p:grpSpPr>
          <a:xfrm>
            <a:off x="4391760" y="1505700"/>
            <a:ext cx="307240" cy="538890"/>
            <a:chOff x="7461110" y="1121650"/>
            <a:chExt cx="307240" cy="538890"/>
          </a:xfrm>
        </p:grpSpPr>
        <p:sp>
          <p:nvSpPr>
            <p:cNvPr id="39" name="Arc 38"/>
            <p:cNvSpPr/>
            <p:nvPr/>
          </p:nvSpPr>
          <p:spPr>
            <a:xfrm>
              <a:off x="7499516" y="1313675"/>
              <a:ext cx="230430" cy="153620"/>
            </a:xfrm>
            <a:prstGeom prst="arc">
              <a:avLst>
                <a:gd name="adj1" fmla="val 10551339"/>
                <a:gd name="adj2" fmla="val 174388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V="1">
              <a:off x="7461110" y="1275270"/>
              <a:ext cx="30724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7499515" y="1505700"/>
              <a:ext cx="23043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7537920" y="1582510"/>
              <a:ext cx="15362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7614730" y="1121650"/>
              <a:ext cx="0" cy="3840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7576325" y="1659320"/>
              <a:ext cx="7681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4"/>
          <p:cNvGrpSpPr/>
          <p:nvPr/>
        </p:nvGrpSpPr>
        <p:grpSpPr>
          <a:xfrm>
            <a:off x="5537200" y="1505700"/>
            <a:ext cx="307240" cy="538890"/>
            <a:chOff x="7461110" y="1121650"/>
            <a:chExt cx="307240" cy="538890"/>
          </a:xfrm>
        </p:grpSpPr>
        <p:sp>
          <p:nvSpPr>
            <p:cNvPr id="46" name="Arc 45"/>
            <p:cNvSpPr/>
            <p:nvPr/>
          </p:nvSpPr>
          <p:spPr>
            <a:xfrm>
              <a:off x="7499516" y="1313675"/>
              <a:ext cx="230430" cy="153620"/>
            </a:xfrm>
            <a:prstGeom prst="arc">
              <a:avLst>
                <a:gd name="adj1" fmla="val 10551339"/>
                <a:gd name="adj2" fmla="val 174388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7461110" y="1275270"/>
              <a:ext cx="30724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7499515" y="1505700"/>
              <a:ext cx="23043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7537920" y="1582510"/>
              <a:ext cx="15362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7614730" y="1121650"/>
              <a:ext cx="0" cy="3840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7576325" y="1659320"/>
              <a:ext cx="76810" cy="12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251700" y="3541165"/>
            <a:ext cx="272522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3550" indent="-463550" algn="l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Provides ability to reduce source voltage while maintaining adequate voltage to customers</a:t>
            </a:r>
          </a:p>
        </p:txBody>
      </p:sp>
      <p:grpSp>
        <p:nvGrpSpPr>
          <p:cNvPr id="13" name="Group 56"/>
          <p:cNvGrpSpPr/>
          <p:nvPr/>
        </p:nvGrpSpPr>
        <p:grpSpPr>
          <a:xfrm>
            <a:off x="1085880" y="2896394"/>
            <a:ext cx="1290738" cy="1821413"/>
            <a:chOff x="1085880" y="2896394"/>
            <a:chExt cx="1290738" cy="1821413"/>
          </a:xfrm>
        </p:grpSpPr>
        <p:cxnSp>
          <p:nvCxnSpPr>
            <p:cNvPr id="55" name="Straight Arrow Connector 54"/>
            <p:cNvCxnSpPr/>
            <p:nvPr/>
          </p:nvCxnSpPr>
          <p:spPr>
            <a:xfrm rot="5400000">
              <a:off x="1442244" y="3219450"/>
              <a:ext cx="646906" cy="7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085880" y="3886810"/>
              <a:ext cx="12907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Reduce</a:t>
              </a:r>
            </a:p>
            <a:p>
              <a:r>
                <a:rPr lang="en-US" sz="1600" dirty="0" smtClean="0"/>
                <a:t>Voltage</a:t>
              </a:r>
            </a:p>
            <a:p>
              <a:r>
                <a:rPr lang="en-US" sz="1600" dirty="0" smtClean="0"/>
                <a:t>(&amp; Demand)</a:t>
              </a:r>
              <a:endParaRPr lang="en-US" sz="1600" dirty="0"/>
            </a:p>
          </p:txBody>
        </p:sp>
      </p:grpSp>
      <p:cxnSp>
        <p:nvCxnSpPr>
          <p:cNvPr id="58" name="Straight Connector 57"/>
          <p:cNvCxnSpPr/>
          <p:nvPr/>
        </p:nvCxnSpPr>
        <p:spPr>
          <a:xfrm rot="5400000" flipH="1" flipV="1">
            <a:off x="8070850" y="1314450"/>
            <a:ext cx="381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65"/>
          <p:cNvGrpSpPr/>
          <p:nvPr/>
        </p:nvGrpSpPr>
        <p:grpSpPr>
          <a:xfrm>
            <a:off x="1765300" y="2705100"/>
            <a:ext cx="4495800" cy="1028700"/>
            <a:chOff x="1765300" y="2705100"/>
            <a:chExt cx="4495800" cy="1028700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1765300" y="2705100"/>
              <a:ext cx="1562100" cy="4953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327400" y="3200400"/>
              <a:ext cx="1257300" cy="2667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584700" y="3467100"/>
              <a:ext cx="1066800" cy="1905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651500" y="3657600"/>
              <a:ext cx="609600" cy="76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0078 0.1329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53550"/>
            <a:ext cx="8037185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marL="800798" lvl="1" indent="-343955" algn="l" defTabSz="913685" eaLnBrk="0" hangingPunct="0"/>
            <a:r>
              <a:rPr lang="en-US" b="1" dirty="0" smtClean="0">
                <a:latin typeface="Arial" pitchFamily="34" charset="0"/>
                <a:cs typeface="Arial" pitchFamily="34" charset="0"/>
                <a:sym typeface="Arial" charset="0"/>
              </a:rPr>
              <a:t>VVO: Demand Reduction Objective</a:t>
            </a:r>
          </a:p>
        </p:txBody>
      </p:sp>
      <p:pic>
        <p:nvPicPr>
          <p:cNvPr id="13" name="Picture 11" descr="7DMarkMcGranaghan_IVV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780" y="1524000"/>
            <a:ext cx="6527057" cy="457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908800" y="2128778"/>
            <a:ext cx="2838895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2575" indent="-282575" algn="l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%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voltage reduction expected to result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0.5 to 1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% drop 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demand</a:t>
            </a:r>
          </a:p>
          <a:p>
            <a:pPr marL="282575" indent="-282575" algn="l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82575" indent="-282575" algn="l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Typical demand reductions range between 0.5 - 2.5%</a:t>
            </a:r>
          </a:p>
          <a:p>
            <a:pPr marL="282575" indent="-282575" algn="l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82575" indent="-282575" algn="l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Assumption: 200kW per feeder reduction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x 400 circuits = 80 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7"/>
          <p:cNvSpPr>
            <a:spLocks/>
          </p:cNvSpPr>
          <p:nvPr/>
        </p:nvSpPr>
        <p:spPr bwMode="auto">
          <a:xfrm>
            <a:off x="394590" y="545575"/>
            <a:ext cx="3557587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OG&amp;E Smart Grid</a:t>
            </a:r>
          </a:p>
          <a:p>
            <a:pPr algn="l"/>
            <a:endParaRPr lang="en-US" sz="24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/>
            <a:r>
              <a:rPr lang="en-US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Agenda</a:t>
            </a:r>
            <a:endParaRPr lang="en-US" b="1" i="1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algn="l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9463" name="Content Placeholder 2"/>
          <p:cNvSpPr>
            <a:spLocks noGrp="1"/>
          </p:cNvSpPr>
          <p:nvPr>
            <p:ph idx="1"/>
          </p:nvPr>
        </p:nvSpPr>
        <p:spPr>
          <a:xfrm>
            <a:off x="279400" y="1828800"/>
            <a:ext cx="9652000" cy="4131880"/>
          </a:xfrm>
        </p:spPr>
        <p:txBody>
          <a:bodyPr>
            <a:noAutofit/>
          </a:bodyPr>
          <a:lstStyle/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3200" b="0" dirty="0" smtClean="0">
                <a:latin typeface="Arial" pitchFamily="34" charset="0"/>
              </a:rPr>
              <a:t>Strategy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3200" b="0" dirty="0" smtClean="0">
                <a:latin typeface="Arial" pitchFamily="34" charset="0"/>
              </a:rPr>
              <a:t>Scope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3200" b="0" dirty="0" smtClean="0">
                <a:latin typeface="Arial" pitchFamily="34" charset="0"/>
              </a:rPr>
              <a:t>Benefits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3200" b="0" dirty="0" smtClean="0">
                <a:latin typeface="Arial" pitchFamily="34" charset="0"/>
              </a:rPr>
              <a:t>Program Highlights</a:t>
            </a:r>
          </a:p>
          <a:p>
            <a:pPr marL="901696" lvl="1" indent="-457200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2800" b="0" i="1" dirty="0" smtClean="0">
                <a:latin typeface="Arial" pitchFamily="34" charset="0"/>
              </a:rPr>
              <a:t>Demand Response</a:t>
            </a:r>
          </a:p>
          <a:p>
            <a:pPr marL="901696" lvl="1" indent="-457200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2800" b="0" i="1" dirty="0" smtClean="0">
                <a:latin typeface="Arial" pitchFamily="34" charset="0"/>
              </a:rPr>
              <a:t>Distribution Automation</a:t>
            </a:r>
            <a:endParaRPr lang="en-US" sz="2400" b="0" i="1" dirty="0" smtClean="0">
              <a:latin typeface="Arial" pitchFamily="34" charset="0"/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3200" b="0" dirty="0" smtClean="0">
                <a:latin typeface="Arial" pitchFamily="34" charset="0"/>
              </a:rPr>
              <a:t>Conclusions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SzPct val="150000"/>
            </a:pPr>
            <a:endParaRPr lang="en-US" sz="2400" b="0" dirty="0" smtClean="0">
              <a:latin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1" descr="C:\WINDOWS\Temp\Temporary Internet Files\Content.IE5\6URG8EFY\MM900234700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2600" y="1524000"/>
            <a:ext cx="2918780" cy="269425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/>
          <a:srcRect l="1193" t="18295" r="1550" b="19135"/>
          <a:stretch>
            <a:fillRect/>
          </a:stretch>
        </p:blipFill>
        <p:spPr bwMode="auto">
          <a:xfrm>
            <a:off x="-12700" y="1389064"/>
            <a:ext cx="10172700" cy="4773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701830" y="3048000"/>
            <a:ext cx="86072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20" rIns="91439" bIns="45720">
            <a:spAutoFit/>
          </a:bodyPr>
          <a:lstStyle/>
          <a:p>
            <a:pPr algn="l"/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Current Status / Looking Ahead</a:t>
            </a:r>
            <a:endParaRPr lang="en-US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5" descr="UNI_SmartGrid Icon_4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100" y="0"/>
            <a:ext cx="1155725" cy="1104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65" y="161525"/>
            <a:ext cx="8805333" cy="71084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Program Milestones (where are we now?)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990600"/>
            <a:ext cx="9144000" cy="5943600"/>
          </a:xfrm>
        </p:spPr>
        <p:txBody>
          <a:bodyPr>
            <a:normAutofit fontScale="77500" lnSpcReduction="20000"/>
          </a:bodyPr>
          <a:lstStyle/>
          <a:p>
            <a:r>
              <a:rPr lang="en-US" sz="2800" b="0" dirty="0" smtClean="0">
                <a:latin typeface="Arial" pitchFamily="34" charset="0"/>
              </a:rPr>
              <a:t>Over 400,000 </a:t>
            </a:r>
            <a:r>
              <a:rPr lang="en-US" sz="2800" b="0" dirty="0">
                <a:latin typeface="Arial" pitchFamily="34" charset="0"/>
              </a:rPr>
              <a:t>meters </a:t>
            </a:r>
            <a:r>
              <a:rPr lang="en-US" sz="2800" b="0" dirty="0" smtClean="0">
                <a:latin typeface="Arial" pitchFamily="34" charset="0"/>
              </a:rPr>
              <a:t>installed (50%)</a:t>
            </a:r>
            <a:endParaRPr lang="en-US" sz="2800" b="0" dirty="0">
              <a:latin typeface="Arial" pitchFamily="34" charset="0"/>
            </a:endParaRPr>
          </a:p>
          <a:p>
            <a:pPr lvl="1"/>
            <a:r>
              <a:rPr lang="en-US" sz="2600" b="0" dirty="0">
                <a:latin typeface="Arial" pitchFamily="34" charset="0"/>
              </a:rPr>
              <a:t>Started billing through AMI system immediately</a:t>
            </a:r>
          </a:p>
          <a:p>
            <a:pPr lvl="1"/>
            <a:r>
              <a:rPr lang="en-US" sz="2600" b="0" dirty="0">
                <a:latin typeface="Arial" pitchFamily="34" charset="0"/>
              </a:rPr>
              <a:t>Integrated disconnect/reconnect with CIS</a:t>
            </a:r>
          </a:p>
          <a:p>
            <a:endParaRPr lang="en-US" sz="2800" b="0" dirty="0" smtClean="0">
              <a:latin typeface="Arial" pitchFamily="34" charset="0"/>
            </a:endParaRPr>
          </a:p>
          <a:p>
            <a:r>
              <a:rPr lang="en-US" sz="2800" b="0" dirty="0" smtClean="0">
                <a:latin typeface="Arial" pitchFamily="34" charset="0"/>
              </a:rPr>
              <a:t>Meter Data Management System operational 2010</a:t>
            </a:r>
          </a:p>
          <a:p>
            <a:endParaRPr lang="en-US" sz="2800" b="0" dirty="0" smtClean="0">
              <a:latin typeface="Arial" pitchFamily="34" charset="0"/>
            </a:endParaRPr>
          </a:p>
          <a:p>
            <a:r>
              <a:rPr lang="en-US" sz="2800" b="0" dirty="0" smtClean="0">
                <a:latin typeface="Arial" pitchFamily="34" charset="0"/>
              </a:rPr>
              <a:t>Customer Energy Information Portal live Jan. 3 2011</a:t>
            </a:r>
            <a:endParaRPr lang="en-US" sz="2800" b="0" dirty="0">
              <a:latin typeface="Arial" pitchFamily="34" charset="0"/>
            </a:endParaRPr>
          </a:p>
          <a:p>
            <a:endParaRPr lang="en-US" sz="2800" b="0" dirty="0" smtClean="0">
              <a:latin typeface="Arial" pitchFamily="34" charset="0"/>
            </a:endParaRPr>
          </a:p>
          <a:p>
            <a:r>
              <a:rPr lang="en-US" sz="2800" b="0" dirty="0" smtClean="0">
                <a:latin typeface="Arial" pitchFamily="34" charset="0"/>
              </a:rPr>
              <a:t>Wide Area Network (WAN) under construction (50%)</a:t>
            </a:r>
            <a:endParaRPr lang="en-US" sz="2800" b="0" dirty="0">
              <a:latin typeface="Arial" pitchFamily="34" charset="0"/>
            </a:endParaRPr>
          </a:p>
          <a:p>
            <a:endParaRPr lang="en-US" sz="2800" b="0" dirty="0" smtClean="0">
              <a:latin typeface="Arial" pitchFamily="34" charset="0"/>
            </a:endParaRPr>
          </a:p>
          <a:p>
            <a:r>
              <a:rPr lang="en-US" sz="2800" b="0" dirty="0" smtClean="0">
                <a:latin typeface="Arial" pitchFamily="34" charset="0"/>
              </a:rPr>
              <a:t>Manager of Managers (MOM) </a:t>
            </a:r>
            <a:r>
              <a:rPr lang="en-US" sz="2800" b="0" dirty="0">
                <a:latin typeface="Arial" pitchFamily="34" charset="0"/>
              </a:rPr>
              <a:t>and </a:t>
            </a:r>
            <a:r>
              <a:rPr lang="en-US" sz="2800" b="0" dirty="0" smtClean="0">
                <a:latin typeface="Arial" pitchFamily="34" charset="0"/>
              </a:rPr>
              <a:t>Enterprise Service Bus (ESB)</a:t>
            </a:r>
            <a:endParaRPr lang="en-US" sz="2800" b="0" dirty="0">
              <a:latin typeface="Arial" pitchFamily="34" charset="0"/>
            </a:endParaRPr>
          </a:p>
          <a:p>
            <a:endParaRPr lang="en-US" sz="2800" b="0" dirty="0" smtClean="0">
              <a:latin typeface="Arial" pitchFamily="34" charset="0"/>
            </a:endParaRPr>
          </a:p>
          <a:p>
            <a:r>
              <a:rPr lang="en-US" sz="2800" b="0" dirty="0" smtClean="0">
                <a:latin typeface="Arial" pitchFamily="34" charset="0"/>
              </a:rPr>
              <a:t>DA deployed by YE 2011</a:t>
            </a:r>
          </a:p>
          <a:p>
            <a:pPr lvl="1"/>
            <a:r>
              <a:rPr lang="en-US" sz="2600" b="0" dirty="0" smtClean="0">
                <a:latin typeface="Arial" pitchFamily="34" charset="0"/>
              </a:rPr>
              <a:t>≈ 60 reclosers on 24 circuits</a:t>
            </a:r>
          </a:p>
          <a:p>
            <a:pPr lvl="1"/>
            <a:r>
              <a:rPr sz="2600" b="0" dirty="0" smtClean="0">
                <a:latin typeface="Arial" pitchFamily="34" charset="0"/>
              </a:rPr>
              <a:t>≈ 270 </a:t>
            </a:r>
            <a:r>
              <a:rPr lang="en-US" sz="2600" b="0" dirty="0" smtClean="0">
                <a:latin typeface="Arial" pitchFamily="34" charset="0"/>
              </a:rPr>
              <a:t>capacitor controllers on 45 circuits</a:t>
            </a:r>
            <a:endParaRPr lang="en-US" sz="2600" b="0" dirty="0">
              <a:latin typeface="Arial" pitchFamily="34" charset="0"/>
            </a:endParaRPr>
          </a:p>
          <a:p>
            <a:endParaRPr lang="en-US" sz="2800" b="0" dirty="0" smtClean="0">
              <a:latin typeface="Arial" pitchFamily="34" charset="0"/>
            </a:endParaRPr>
          </a:p>
          <a:p>
            <a:r>
              <a:rPr lang="en-US" sz="2800" b="0" dirty="0" smtClean="0">
                <a:latin typeface="Arial" pitchFamily="34" charset="0"/>
              </a:rPr>
              <a:t>DMS completed FAT; go-live Q1 2012</a:t>
            </a:r>
            <a:endParaRPr lang="en-US" sz="2800" b="0" dirty="0">
              <a:latin typeface="Arial" pitchFamily="34" charset="0"/>
            </a:endParaRPr>
          </a:p>
          <a:p>
            <a:endParaRPr lang="en-US" sz="2800" b="0" dirty="0" smtClean="0">
              <a:latin typeface="Arial" pitchFamily="34" charset="0"/>
            </a:endParaRPr>
          </a:p>
          <a:p>
            <a:r>
              <a:rPr lang="en-US" sz="2800" b="0" dirty="0" smtClean="0">
                <a:latin typeface="Arial" pitchFamily="34" charset="0"/>
              </a:rPr>
              <a:t>DR </a:t>
            </a:r>
            <a:r>
              <a:rPr lang="en-US" sz="2800" b="0" dirty="0">
                <a:latin typeface="Arial" pitchFamily="34" charset="0"/>
              </a:rPr>
              <a:t>and VVO year </a:t>
            </a:r>
            <a:r>
              <a:rPr lang="en-US" sz="2800" b="0" dirty="0" smtClean="0">
                <a:latin typeface="Arial" pitchFamily="34" charset="0"/>
              </a:rPr>
              <a:t>1 &amp; 2 </a:t>
            </a:r>
            <a:r>
              <a:rPr lang="en-US" sz="2800" b="0" dirty="0">
                <a:latin typeface="Arial" pitchFamily="34" charset="0"/>
              </a:rPr>
              <a:t>studies </a:t>
            </a:r>
            <a:r>
              <a:rPr lang="en-US" sz="2800" b="0" dirty="0" smtClean="0">
                <a:latin typeface="Arial" pitchFamily="34" charset="0"/>
              </a:rPr>
              <a:t>completed</a:t>
            </a:r>
          </a:p>
          <a:p>
            <a:endParaRPr lang="en-US" sz="2800" b="0" dirty="0" smtClean="0">
              <a:latin typeface="Arial" pitchFamily="34" charset="0"/>
            </a:endParaRPr>
          </a:p>
          <a:p>
            <a:r>
              <a:rPr lang="en-US" sz="2800" b="0" dirty="0" smtClean="0">
                <a:latin typeface="Arial" pitchFamily="34" charset="0"/>
              </a:rPr>
              <a:t>DOE Grant : </a:t>
            </a:r>
            <a:r>
              <a:rPr lang="en-US" sz="2800" b="0" dirty="0">
                <a:latin typeface="Arial" pitchFamily="34" charset="0"/>
              </a:rPr>
              <a:t>Approx </a:t>
            </a:r>
            <a:r>
              <a:rPr lang="en-US" sz="2800" b="0" dirty="0" smtClean="0">
                <a:latin typeface="Arial" pitchFamily="34" charset="0"/>
              </a:rPr>
              <a:t>$65 </a:t>
            </a:r>
            <a:r>
              <a:rPr lang="en-US" sz="2800" b="0" dirty="0">
                <a:latin typeface="Arial" pitchFamily="34" charset="0"/>
              </a:rPr>
              <a:t>million </a:t>
            </a:r>
            <a:r>
              <a:rPr lang="en-US" sz="2800" b="0" dirty="0" smtClean="0">
                <a:latin typeface="Arial" pitchFamily="34" charset="0"/>
              </a:rPr>
              <a:t>received</a:t>
            </a:r>
            <a:endParaRPr lang="en-US" sz="2800" b="0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ttp://smartgrid/SGI/BMG/Documents/Presentations/File-01-Ledg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2815"/>
            <a:ext cx="10123699" cy="368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05153"/>
            <a:ext cx="8258880" cy="71084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The Journey has Just Begun. . 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020" y="4002025"/>
            <a:ext cx="898677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 algn="l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Gill Sans" pitchFamily="-65" charset="0"/>
              </a:rPr>
              <a:t>Multi-year release plan for technology deployment, business functionality and associated benefit capture</a:t>
            </a:r>
          </a:p>
          <a:p>
            <a:pPr marL="463550" indent="-463550" algn="l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Gill Sans" pitchFamily="-65" charset="0"/>
              </a:rPr>
              <a:t>Transformational for business and customers</a:t>
            </a:r>
          </a:p>
          <a:p>
            <a:pPr marL="1377941" lvl="3" indent="-4635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Gill Sans" pitchFamily="-65" charset="0"/>
              </a:rPr>
              <a:t>Continuous education effort, externally and internally</a:t>
            </a:r>
          </a:p>
          <a:p>
            <a:pPr marL="1377941" lvl="3" indent="-463550"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Gill Sans" pitchFamily="-65" charset="0"/>
              </a:rPr>
              <a:t>Process design, training, organizational &amp; staffing plans</a:t>
            </a:r>
          </a:p>
          <a:p>
            <a:pPr marL="463550" indent="-463550" algn="l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Gill Sans" pitchFamily="-65" charset="0"/>
              </a:rPr>
              <a:t>Transition planning from Project to Operations</a:t>
            </a:r>
          </a:p>
          <a:p>
            <a:pPr marL="463550" indent="-463550" algn="l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  <a:sym typeface="Gill Sans" pitchFamily="-65" charset="0"/>
              </a:rPr>
              <a:t>Development of future products and services</a:t>
            </a:r>
            <a:endParaRPr lang="en-US" sz="28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  <a:sym typeface="Gill Sans" pitchFamily="-65" charset="0"/>
            </a:endParaRPr>
          </a:p>
          <a:p>
            <a:pPr algn="l">
              <a:buFont typeface="Arial" pitchFamily="34" charset="0"/>
              <a:buChar char="•"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 l="1193" t="18295" r="1550" b="19135"/>
          <a:stretch>
            <a:fillRect/>
          </a:stretch>
        </p:blipFill>
        <p:spPr bwMode="auto">
          <a:xfrm>
            <a:off x="-12700" y="1371600"/>
            <a:ext cx="10172700" cy="4773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812800" y="3773031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20" rIns="91439" bIns="45720">
            <a:spAutoFit/>
          </a:bodyPr>
          <a:lstStyle/>
          <a:p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Arial" pitchFamily="34" charset="0"/>
            </a:endParaRPr>
          </a:p>
          <a:p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Arial" pitchFamily="34" charset="0"/>
            </a:endParaRP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/>
          <a:srcRect l="90140" t="50000" r="5984"/>
          <a:stretch>
            <a:fillRect/>
          </a:stretch>
        </p:blipFill>
        <p:spPr bwMode="auto">
          <a:xfrm>
            <a:off x="6489700" y="2463800"/>
            <a:ext cx="139700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6990" y="2696255"/>
            <a:ext cx="3454400" cy="23272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 descr="UNI_SmartGrid Icon_4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5100" y="0"/>
            <a:ext cx="1155725" cy="1104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/>
          <a:srcRect l="1193" t="18295" r="1550" b="19135"/>
          <a:stretch>
            <a:fillRect/>
          </a:stretch>
        </p:blipFill>
        <p:spPr bwMode="auto">
          <a:xfrm>
            <a:off x="-12700" y="1352080"/>
            <a:ext cx="10172700" cy="4773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701830" y="3048000"/>
            <a:ext cx="86072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20" rIns="91439" bIns="4572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Appendix</a:t>
            </a:r>
            <a:endParaRPr lang="en-US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 descr="UNI_SmartGrid Icon_4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100" y="0"/>
            <a:ext cx="1155725" cy="1104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7"/>
          <p:cNvSpPr>
            <a:spLocks/>
          </p:cNvSpPr>
          <p:nvPr/>
        </p:nvSpPr>
        <p:spPr bwMode="auto">
          <a:xfrm>
            <a:off x="432995" y="161525"/>
            <a:ext cx="6148387" cy="882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Stated Goals in Filed Testimony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471400" y="929625"/>
            <a:ext cx="5799155" cy="617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20" rIns="91439" bIns="45720">
            <a:spAutoFit/>
          </a:bodyPr>
          <a:lstStyle/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Meter Operational Savings:</a:t>
            </a:r>
          </a:p>
          <a:p>
            <a:pPr marL="731516" lvl="2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Meter Reading ~$15M/Yr</a:t>
            </a:r>
          </a:p>
          <a:p>
            <a:pPr marL="731516" lvl="2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300,000 connect/disconnect orders/Yr</a:t>
            </a:r>
          </a:p>
          <a:p>
            <a:pPr marL="731516" lvl="2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200,000 move in/out orders/Yr</a:t>
            </a:r>
          </a:p>
          <a:p>
            <a:pPr marL="731516" lvl="2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Theft Reduction: $8.2 M/Yr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Net Headcount Reduction: 135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Customer Participation Goals:</a:t>
            </a:r>
          </a:p>
          <a:p>
            <a:pPr marL="731516" lvl="2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20% penetration</a:t>
            </a:r>
          </a:p>
          <a:p>
            <a:pPr marL="731516" lvl="2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1.3 kW per customer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Demand Reduction: 298 MW</a:t>
            </a:r>
          </a:p>
          <a:p>
            <a:pPr marL="731516" lvl="2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DR: 223 MW;  VVO: 75 MW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Avoided Generation Cost: $287 M (15 Yr NPV)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Energy Reduction (VVO): 106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GWh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/Yr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Reliability: 30% SAIDI reduction</a:t>
            </a:r>
          </a:p>
          <a:p>
            <a:pPr marL="731516" lvl="2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DA Societal Benefits: $300 M/Yr</a:t>
            </a:r>
          </a:p>
          <a:p>
            <a:pPr marL="274320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endParaRPr lang="en-US" sz="20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94253" name="Picture 13" descr="C:\Documents and Settings\milanosr\Local Settings\Temporary Internet Files\Content.IE5\S4J66C9M\MP900309474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2580" y="1697725"/>
            <a:ext cx="2926077" cy="43781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2"/>
            <a:ext cx="9893300" cy="577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355600" y="2324100"/>
            <a:ext cx="2819400" cy="3970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5" tIns="45720" rIns="91435" bIns="45720">
            <a:spAutoFit/>
          </a:bodyPr>
          <a:lstStyle/>
          <a:p>
            <a:pPr marL="188735" indent="-188735" algn="l">
              <a:buFontTx/>
              <a:buChar char="•"/>
              <a:tabLst>
                <a:tab pos="176203" algn="l"/>
              </a:tabLst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188735" indent="-188735" algn="l">
              <a:buFontTx/>
              <a:buChar char="•"/>
              <a:tabLst>
                <a:tab pos="176203" algn="l"/>
              </a:tabLst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188735" indent="-188735" algn="l">
              <a:buFontTx/>
              <a:buChar char="•"/>
              <a:tabLst>
                <a:tab pos="17620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6,600 MW capacity:</a:t>
            </a:r>
          </a:p>
          <a:p>
            <a:pPr marL="645930" lvl="1" indent="-188735" algn="l">
              <a:buFontTx/>
              <a:buChar char="•"/>
              <a:tabLst>
                <a:tab pos="17620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9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power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plants</a:t>
            </a:r>
          </a:p>
          <a:p>
            <a:pPr marL="645930" lvl="1" indent="-188735" algn="l">
              <a:buFontTx/>
              <a:buChar char="•"/>
              <a:tabLst>
                <a:tab pos="17620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3 wind farms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188735" indent="-188735" algn="l">
              <a:buFontTx/>
              <a:buChar char="•"/>
              <a:tabLst>
                <a:tab pos="17620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783,000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customers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in</a:t>
            </a:r>
          </a:p>
          <a:p>
            <a:pPr marL="188735" indent="-188735" algn="l">
              <a:tabLst>
                <a:tab pos="17620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  Oklahoma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&amp; Arkansas</a:t>
            </a:r>
          </a:p>
          <a:p>
            <a:pPr marL="188735" indent="-188735" algn="l">
              <a:buFontTx/>
              <a:buChar char="•"/>
              <a:tabLst>
                <a:tab pos="17620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30,000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square mile</a:t>
            </a:r>
          </a:p>
          <a:p>
            <a:pPr marL="188735" indent="-188735" algn="l">
              <a:tabLst>
                <a:tab pos="17620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service area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188735" indent="-188735" algn="l">
              <a:buFontTx/>
              <a:buChar char="•"/>
              <a:tabLst>
                <a:tab pos="17620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23,000 miles of OH and 10,000 miles of UG distribution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lines</a:t>
            </a:r>
          </a:p>
          <a:p>
            <a:pPr marL="188735" indent="-188735" algn="l">
              <a:buFontTx/>
              <a:buChar char="•"/>
              <a:tabLst>
                <a:tab pos="17620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500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substations</a:t>
            </a:r>
          </a:p>
          <a:p>
            <a:pPr marL="188735" indent="-188735" algn="l">
              <a:buFontTx/>
              <a:buChar char="•"/>
              <a:tabLst>
                <a:tab pos="17620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1100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dist. circuits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5000" y="1143000"/>
            <a:ext cx="2628900" cy="15388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5" tIns="45720" rIns="91435" bIns="45720">
            <a:spAutoFit/>
          </a:bodyPr>
          <a:lstStyle/>
          <a:p>
            <a:pPr>
              <a:tabLst>
                <a:tab pos="176203" algn="l"/>
              </a:tabLst>
              <a:defRPr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Enogex Inc.</a:t>
            </a:r>
          </a:p>
          <a:p>
            <a:pPr algn="l">
              <a:buFontTx/>
              <a:buChar char="•"/>
              <a:tabLst>
                <a:tab pos="176203" algn="l"/>
              </a:tabLst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8,200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miles of pipeline</a:t>
            </a:r>
          </a:p>
          <a:p>
            <a:pPr algn="l">
              <a:buFontTx/>
              <a:buChar char="•"/>
              <a:tabLst>
                <a:tab pos="176203" algn="l"/>
              </a:tabLst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9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processing plants</a:t>
            </a:r>
          </a:p>
          <a:p>
            <a:pPr algn="l">
              <a:buFontTx/>
              <a:buChar char="•"/>
              <a:tabLst>
                <a:tab pos="176203" algn="l"/>
              </a:tabLst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24 BCF of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natural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gas 	storage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8" name="TextBox 11"/>
          <p:cNvSpPr txBox="1">
            <a:spLocks noChangeArrowheads="1"/>
          </p:cNvSpPr>
          <p:nvPr/>
        </p:nvSpPr>
        <p:spPr bwMode="auto">
          <a:xfrm>
            <a:off x="241300" y="266700"/>
            <a:ext cx="6324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5" tIns="45720" rIns="91435" bIns="45720">
            <a:spAutoFit/>
          </a:bodyPr>
          <a:lstStyle/>
          <a:p>
            <a:pPr algn="l"/>
            <a:r>
              <a:rPr lang="en-US" b="1" dirty="0" smtClean="0">
                <a:latin typeface="Arial" pitchFamily="34" charset="0"/>
                <a:cs typeface="Arial" pitchFamily="34" charset="0"/>
              </a:rPr>
              <a:t>Profile: OGE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Energy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Corp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81333" y="7062612"/>
            <a:ext cx="2370667" cy="405694"/>
          </a:xfrm>
        </p:spPr>
        <p:txBody>
          <a:bodyPr/>
          <a:lstStyle/>
          <a:p>
            <a:pPr>
              <a:defRPr/>
            </a:pPr>
            <a:fld id="{4E20CA92-2D55-400C-9E83-BA5EAC8F79A3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2" descr="H:\OG&amp;E\OGELogo\oge6n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300" y="2438400"/>
            <a:ext cx="1485900" cy="43596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/>
          <a:srcRect l="1193" t="18295" r="1550" b="19135"/>
          <a:stretch>
            <a:fillRect/>
          </a:stretch>
        </p:blipFill>
        <p:spPr bwMode="auto">
          <a:xfrm>
            <a:off x="-12700" y="1389064"/>
            <a:ext cx="10172700" cy="4773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1201095" y="2581040"/>
            <a:ext cx="783734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20" rIns="91439" bIns="4572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Strategy:</a:t>
            </a:r>
          </a:p>
          <a:p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What Are We Doing and Why?</a:t>
            </a:r>
            <a:endParaRPr lang="en-US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 descr="UNI_SmartGrid Icon_4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100" y="0"/>
            <a:ext cx="1155725" cy="1104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780" y="891220"/>
            <a:ext cx="8805333" cy="710847"/>
          </a:xfrm>
        </p:spPr>
        <p:txBody>
          <a:bodyPr>
            <a:noAutofit/>
          </a:bodyPr>
          <a:lstStyle/>
          <a:p>
            <a:r>
              <a:rPr lang="en-US" sz="3200" smtClean="0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CEO’s Challenge:</a:t>
            </a:r>
            <a:r>
              <a:rPr lang="en-US" sz="2800" dirty="0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/>
            </a:r>
            <a:br>
              <a:rPr lang="en-US" sz="2800" dirty="0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</a:br>
            <a:r>
              <a:rPr lang="en-US" sz="3200" dirty="0" smtClean="0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“</a:t>
            </a:r>
            <a:r>
              <a:rPr lang="en-US" sz="3200" dirty="0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Together, we can delay the need for </a:t>
            </a:r>
            <a:r>
              <a:rPr lang="en-US" sz="3200" dirty="0" smtClean="0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additional </a:t>
            </a:r>
            <a:r>
              <a:rPr lang="en-US" sz="3200" dirty="0">
                <a:latin typeface="Arial" pitchFamily="34" charset="0"/>
                <a:ea typeface="ヒラギノ角ゴ ProN W3"/>
                <a:cs typeface="Arial" pitchFamily="34" charset="0"/>
                <a:sym typeface="Arial" pitchFamily="34" charset="0"/>
              </a:rPr>
              <a:t>fossil-fueled power generation until 2020 or beyond” </a:t>
            </a:r>
            <a:endParaRPr lang="en-US" sz="2800" dirty="0">
              <a:latin typeface="Arial" pitchFamily="34" charset="0"/>
              <a:ea typeface="ヒラギノ角ゴ ProN W3"/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1400" y="2504230"/>
            <a:ext cx="9294010" cy="37959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1" dirty="0" smtClean="0"/>
              <a:t>How? </a:t>
            </a:r>
          </a:p>
          <a:p>
            <a:pPr>
              <a:buFont typeface="Wingdings" pitchFamily="2" charset="2"/>
              <a:buChar char="ü"/>
            </a:pPr>
            <a:endParaRPr lang="en-US" sz="2400" i="1" dirty="0"/>
          </a:p>
          <a:p>
            <a:pPr>
              <a:buFont typeface="Wingdings" pitchFamily="2" charset="2"/>
              <a:buChar char="ü"/>
            </a:pPr>
            <a:r>
              <a:rPr lang="en-US" sz="2400" i="1" dirty="0" smtClean="0"/>
              <a:t>Renewables - Additional wind generation</a:t>
            </a:r>
            <a:br>
              <a:rPr lang="en-US" sz="2400" i="1" dirty="0" smtClean="0"/>
            </a:br>
            <a:endParaRPr lang="en-US" sz="2400" i="1" dirty="0" smtClean="0"/>
          </a:p>
          <a:p>
            <a:pPr>
              <a:buFont typeface="Wingdings" pitchFamily="2" charset="2"/>
              <a:buChar char="ü"/>
            </a:pPr>
            <a:r>
              <a:rPr lang="en-US" sz="2400" i="1" dirty="0" smtClean="0"/>
              <a:t> Build transmission to deliver wind energy</a:t>
            </a:r>
            <a:br>
              <a:rPr lang="en-US" sz="2400" i="1" dirty="0" smtClean="0"/>
            </a:br>
            <a:endParaRPr lang="en-US" sz="2400" i="1" dirty="0" smtClean="0"/>
          </a:p>
          <a:p>
            <a:pPr>
              <a:buFont typeface="Wingdings" pitchFamily="2" charset="2"/>
              <a:buChar char="ü"/>
            </a:pPr>
            <a:r>
              <a:rPr lang="en-US" sz="2400" i="1" dirty="0" smtClean="0"/>
              <a:t> Increased focus on Energy Efficiency (DSM)</a:t>
            </a:r>
          </a:p>
          <a:p>
            <a:pPr>
              <a:buFont typeface="Wingdings" pitchFamily="2" charset="2"/>
              <a:buChar char="ü"/>
            </a:pPr>
            <a:endParaRPr lang="en-US" sz="2400" i="1" dirty="0" smtClean="0"/>
          </a:p>
          <a:p>
            <a:pPr>
              <a:buFont typeface="Wingdings" pitchFamily="2" charset="2"/>
              <a:buChar char="ü"/>
            </a:pPr>
            <a:r>
              <a:rPr lang="en-US" sz="2400" i="1" dirty="0" smtClean="0"/>
              <a:t> Deploy Smart Grid technology (“…innovative technologies for partnering with our customers”)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7"/>
          <p:cNvSpPr>
            <a:spLocks/>
          </p:cNvSpPr>
          <p:nvPr/>
        </p:nvSpPr>
        <p:spPr bwMode="auto">
          <a:xfrm>
            <a:off x="508000" y="381000"/>
            <a:ext cx="7734300" cy="6704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OGE Smart Grid: Main Functional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Areas</a:t>
            </a:r>
          </a:p>
          <a:p>
            <a:pPr algn="l"/>
            <a:endParaRPr lang="en-US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9463" name="Content Placeholder 2"/>
          <p:cNvSpPr>
            <a:spLocks noGrp="1"/>
          </p:cNvSpPr>
          <p:nvPr>
            <p:ph idx="1"/>
          </p:nvPr>
        </p:nvSpPr>
        <p:spPr>
          <a:xfrm>
            <a:off x="394590" y="852815"/>
            <a:ext cx="5954580" cy="5622050"/>
          </a:xfrm>
        </p:spPr>
        <p:txBody>
          <a:bodyPr>
            <a:noAutofit/>
          </a:bodyPr>
          <a:lstStyle/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2000" b="1" dirty="0" smtClean="0">
                <a:latin typeface="Arial" pitchFamily="34" charset="0"/>
              </a:rPr>
              <a:t>Advanced Metering Infrastructure (AMI)</a:t>
            </a:r>
          </a:p>
          <a:p>
            <a:pPr marL="901696" lvl="2" indent="-457200" eaLnBrk="1" hangingPunct="1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b="0" dirty="0" smtClean="0">
                <a:latin typeface="Arial" pitchFamily="34" charset="0"/>
              </a:rPr>
              <a:t>Smart meters for all customers</a:t>
            </a:r>
          </a:p>
          <a:p>
            <a:pPr marL="901696" lvl="2" indent="-457200" eaLnBrk="1" hangingPunct="1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b="0" dirty="0" smtClean="0">
                <a:latin typeface="Arial" pitchFamily="34" charset="0"/>
              </a:rPr>
              <a:t>Remote disconnect</a:t>
            </a:r>
          </a:p>
          <a:p>
            <a:pPr marL="901696" lvl="2" indent="-457200" eaLnBrk="1" hangingPunct="1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b="0" dirty="0" smtClean="0">
                <a:latin typeface="Arial" pitchFamily="34" charset="0"/>
              </a:rPr>
              <a:t>2-way communications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SzPct val="150000"/>
            </a:pPr>
            <a:r>
              <a:rPr lang="en-US" sz="2000" dirty="0">
                <a:latin typeface="Arial" pitchFamily="34" charset="0"/>
              </a:rPr>
              <a:t>Demand Response (DR) Programs</a:t>
            </a:r>
          </a:p>
          <a:p>
            <a:pPr marL="901696" lvl="2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b="0" dirty="0">
                <a:latin typeface="Arial" pitchFamily="34" charset="0"/>
              </a:rPr>
              <a:t>Dynamic pricing</a:t>
            </a:r>
          </a:p>
          <a:p>
            <a:pPr marL="901696" lvl="2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b="0" dirty="0">
                <a:latin typeface="Arial" pitchFamily="34" charset="0"/>
              </a:rPr>
              <a:t>In-home </a:t>
            </a:r>
            <a:r>
              <a:rPr lang="en-US" sz="2000" b="0" dirty="0" smtClean="0">
                <a:latin typeface="Arial" pitchFamily="34" charset="0"/>
              </a:rPr>
              <a:t>technology</a:t>
            </a:r>
            <a:endParaRPr lang="en-US" sz="2000" b="0" dirty="0">
              <a:latin typeface="Arial" pitchFamily="34" charset="0"/>
            </a:endParaRPr>
          </a:p>
          <a:p>
            <a:pPr marL="901696" lvl="2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b="0" dirty="0" smtClean="0">
                <a:latin typeface="Arial" pitchFamily="34" charset="0"/>
              </a:rPr>
              <a:t>Customer engagement</a:t>
            </a:r>
            <a:endParaRPr lang="en-US" sz="2000" b="0" dirty="0">
              <a:latin typeface="Arial" pitchFamily="34" charset="0"/>
            </a:endParaRP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SzPct val="150000"/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</a:rPr>
              <a:t>Distribution Automation (DA)              Technologies</a:t>
            </a:r>
          </a:p>
          <a:p>
            <a:pPr marL="901696" lvl="2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b="0" dirty="0">
                <a:latin typeface="Arial" pitchFamily="34" charset="0"/>
              </a:rPr>
              <a:t>Automated </a:t>
            </a:r>
            <a:r>
              <a:rPr lang="en-US" sz="2000" b="0" dirty="0" smtClean="0">
                <a:latin typeface="Arial" pitchFamily="34" charset="0"/>
              </a:rPr>
              <a:t>switching</a:t>
            </a:r>
            <a:endParaRPr lang="en-US" sz="2000" b="0" dirty="0">
              <a:latin typeface="Arial" pitchFamily="34" charset="0"/>
            </a:endParaRPr>
          </a:p>
          <a:p>
            <a:pPr marL="901696" lvl="2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b="0" dirty="0" smtClean="0">
                <a:latin typeface="Arial" pitchFamily="34" charset="0"/>
              </a:rPr>
              <a:t>Volt–</a:t>
            </a:r>
            <a:r>
              <a:rPr lang="en-US" sz="2000" b="0" dirty="0" err="1" smtClean="0">
                <a:latin typeface="Arial" pitchFamily="34" charset="0"/>
              </a:rPr>
              <a:t>VAr</a:t>
            </a:r>
            <a:r>
              <a:rPr lang="en-US" sz="2000" b="0" dirty="0" smtClean="0">
                <a:latin typeface="Arial" pitchFamily="34" charset="0"/>
              </a:rPr>
              <a:t> </a:t>
            </a:r>
            <a:r>
              <a:rPr lang="en-US" sz="2000" b="0" dirty="0">
                <a:latin typeface="Arial" pitchFamily="34" charset="0"/>
              </a:rPr>
              <a:t>Optimization</a:t>
            </a:r>
          </a:p>
          <a:p>
            <a:pPr marL="901696" lvl="2" indent="-457200">
              <a:spcBef>
                <a:spcPts val="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b="0" dirty="0">
                <a:latin typeface="Arial" pitchFamily="34" charset="0"/>
              </a:rPr>
              <a:t>Centralized </a:t>
            </a:r>
            <a:r>
              <a:rPr lang="en-US" sz="2000" b="0" dirty="0" smtClean="0">
                <a:latin typeface="Arial" pitchFamily="34" charset="0"/>
              </a:rPr>
              <a:t>control</a:t>
            </a:r>
            <a:endParaRPr lang="en-US" sz="2000" b="0" dirty="0">
              <a:latin typeface="Arial" pitchFamily="34" charset="0"/>
            </a:endParaRPr>
          </a:p>
          <a:p>
            <a:pPr marL="457200" lvl="1" indent="-457200">
              <a:spcBef>
                <a:spcPts val="0"/>
              </a:spcBef>
              <a:spcAft>
                <a:spcPts val="600"/>
              </a:spcAft>
              <a:buSzPct val="150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</a:rPr>
              <a:t>All </a:t>
            </a:r>
            <a:r>
              <a:rPr lang="en-US" sz="2000" dirty="0">
                <a:latin typeface="Arial" pitchFamily="34" charset="0"/>
              </a:rPr>
              <a:t>enabled through integrated </a:t>
            </a:r>
            <a:r>
              <a:rPr lang="en-US" sz="2000" dirty="0" smtClean="0">
                <a:latin typeface="Arial" pitchFamily="34" charset="0"/>
              </a:rPr>
              <a:t>wide area communications network, IT </a:t>
            </a:r>
            <a:r>
              <a:rPr lang="en-US" sz="2000" dirty="0">
                <a:latin typeface="Arial" pitchFamily="34" charset="0"/>
              </a:rPr>
              <a:t>systems and supporting business processes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600"/>
              </a:spcAft>
              <a:buSzPct val="150000"/>
            </a:pPr>
            <a:endParaRPr lang="en-US" sz="2000" b="1" dirty="0" smtClean="0">
              <a:latin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5156810" y="1352080"/>
          <a:ext cx="4599840" cy="4346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7"/>
          <p:cNvSpPr>
            <a:spLocks/>
          </p:cNvSpPr>
          <p:nvPr/>
        </p:nvSpPr>
        <p:spPr bwMode="auto">
          <a:xfrm>
            <a:off x="455613" y="342900"/>
            <a:ext cx="6148387" cy="882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Targeted Benefits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432995" y="1467295"/>
            <a:ext cx="5799155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20" rIns="91439" bIns="45720">
            <a:spAutoFit/>
          </a:bodyPr>
          <a:lstStyle/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Enhanced customer relationships &amp; engagement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Reduced Operating Costs</a:t>
            </a:r>
          </a:p>
          <a:p>
            <a:pPr marL="731516" lvl="2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Truck rolls, Meter Operations</a:t>
            </a:r>
          </a:p>
          <a:p>
            <a:pPr marL="731516" lvl="2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Write Offs, Theft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Reduced Peak Demand</a:t>
            </a:r>
          </a:p>
          <a:p>
            <a:pPr marL="731516" lvl="2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Deferred Generation Capacity Additions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Improved Safety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Improved Reliability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Improved Efficiency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Environmental</a:t>
            </a:r>
          </a:p>
          <a:p>
            <a:pPr marL="274320" lvl="1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74320" indent="-274320" algn="l">
              <a:spcAft>
                <a:spcPts val="600"/>
              </a:spcAft>
              <a:buSzPct val="125000"/>
              <a:buFont typeface="Arial" pitchFamily="34" charset="0"/>
              <a:buChar char="•"/>
            </a:pPr>
            <a:endParaRPr lang="en-US" sz="2400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18146" name="Picture 2" descr="C:\WINDOWS\Temp\Temporary Internet Files\Content.IE5\6URG8EFY\MP900448695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7795" y="1697725"/>
            <a:ext cx="2880375" cy="43282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_SmartGrid Icon_4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56600" y="0"/>
            <a:ext cx="1629156" cy="1557511"/>
          </a:xfrm>
          <a:prstGeom prst="rect">
            <a:avLst/>
          </a:prstGeom>
        </p:spPr>
      </p:pic>
      <p:sp>
        <p:nvSpPr>
          <p:cNvPr id="9" name="Rectangle 7"/>
          <p:cNvSpPr>
            <a:spLocks/>
          </p:cNvSpPr>
          <p:nvPr/>
        </p:nvSpPr>
        <p:spPr bwMode="auto">
          <a:xfrm>
            <a:off x="338667" y="338667"/>
            <a:ext cx="7698518" cy="677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  <a:sym typeface="Arial" charset="0"/>
              </a:rPr>
              <a:t>Impact of DOE Grant - A Game Changer</a:t>
            </a:r>
          </a:p>
        </p:txBody>
      </p:sp>
      <p:pic>
        <p:nvPicPr>
          <p:cNvPr id="7" name="Picture 6" descr="norman smt pow po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002" y="1270005"/>
            <a:ext cx="3174584" cy="4919021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35825" y="1439335"/>
            <a:ext cx="6183205" cy="4487333"/>
          </a:xfrm>
        </p:spPr>
        <p:txBody>
          <a:bodyPr>
            <a:normAutofit fontScale="92500" lnSpcReduction="10000"/>
          </a:bodyPr>
          <a:lstStyle/>
          <a:p>
            <a:pPr marL="192263" indent="-192263"/>
            <a:r>
              <a:rPr lang="en-US" sz="3000" dirty="0" smtClean="0">
                <a:latin typeface="Arial" pitchFamily="34" charset="0"/>
              </a:rPr>
              <a:t>Revised Plan: Schedule Compression</a:t>
            </a:r>
            <a:endParaRPr lang="en-US" dirty="0" smtClean="0">
              <a:latin typeface="Arial" pitchFamily="34" charset="0"/>
            </a:endParaRPr>
          </a:p>
          <a:p>
            <a:pPr marL="192263" indent="-192263"/>
            <a:endParaRPr lang="en-US" dirty="0" smtClean="0">
              <a:latin typeface="Arial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b="0" dirty="0" smtClean="0">
                <a:latin typeface="Arial" pitchFamily="34" charset="0"/>
              </a:rPr>
              <a:t>3 Year System Wide Deployment Window (2010 – 2012)</a:t>
            </a:r>
          </a:p>
          <a:p>
            <a:pPr lvl="1">
              <a:buFont typeface="Wingdings" pitchFamily="2" charset="2"/>
              <a:buChar char="§"/>
            </a:pPr>
            <a:r>
              <a:rPr lang="en-US" b="0" dirty="0" smtClean="0">
                <a:latin typeface="Arial" pitchFamily="34" charset="0"/>
              </a:rPr>
              <a:t>Accelerated Regulatory Approval</a:t>
            </a:r>
          </a:p>
          <a:p>
            <a:pPr lvl="1">
              <a:buFont typeface="Wingdings" pitchFamily="2" charset="2"/>
              <a:buChar char="§"/>
            </a:pPr>
            <a:r>
              <a:rPr lang="en-US" b="0" dirty="0" smtClean="0">
                <a:latin typeface="Arial" pitchFamily="34" charset="0"/>
              </a:rPr>
              <a:t>~800,000 meters</a:t>
            </a:r>
          </a:p>
          <a:p>
            <a:pPr lvl="1">
              <a:buFont typeface="Wingdings" pitchFamily="2" charset="2"/>
              <a:buChar char="§"/>
            </a:pPr>
            <a:r>
              <a:rPr lang="en-US" b="0" dirty="0" smtClean="0">
                <a:latin typeface="Arial" pitchFamily="34" charset="0"/>
              </a:rPr>
              <a:t>~40,000 DR Customers</a:t>
            </a:r>
          </a:p>
          <a:p>
            <a:pPr lvl="1">
              <a:buFont typeface="Wingdings" pitchFamily="2" charset="2"/>
              <a:buChar char="§"/>
            </a:pPr>
            <a:r>
              <a:rPr lang="en-US" b="0" dirty="0" smtClean="0">
                <a:latin typeface="Arial" pitchFamily="34" charset="0"/>
              </a:rPr>
              <a:t>Web Portal for All</a:t>
            </a:r>
          </a:p>
          <a:p>
            <a:pPr lvl="1">
              <a:buFont typeface="Wingdings" pitchFamily="2" charset="2"/>
              <a:buChar char="§"/>
            </a:pPr>
            <a:r>
              <a:rPr lang="en-US" b="0" dirty="0" smtClean="0">
                <a:latin typeface="Arial" pitchFamily="34" charset="0"/>
              </a:rPr>
              <a:t>System Wide </a:t>
            </a:r>
            <a:r>
              <a:rPr lang="en-US" b="0" dirty="0" err="1" smtClean="0">
                <a:latin typeface="Arial" pitchFamily="34" charset="0"/>
              </a:rPr>
              <a:t>Comm</a:t>
            </a:r>
            <a:r>
              <a:rPr lang="en-US" b="0" dirty="0" smtClean="0">
                <a:latin typeface="Arial" pitchFamily="34" charset="0"/>
              </a:rPr>
              <a:t> Network</a:t>
            </a:r>
          </a:p>
          <a:p>
            <a:pPr lvl="1">
              <a:buFont typeface="Wingdings" pitchFamily="2" charset="2"/>
              <a:buChar char="§"/>
            </a:pPr>
            <a:r>
              <a:rPr lang="en-US" b="0" dirty="0" smtClean="0">
                <a:latin typeface="Arial" pitchFamily="34" charset="0"/>
              </a:rPr>
              <a:t>Supporting IT Systems</a:t>
            </a:r>
          </a:p>
          <a:p>
            <a:pPr lvl="1">
              <a:buFont typeface="Wingdings" pitchFamily="2" charset="2"/>
              <a:buChar char="§"/>
            </a:pPr>
            <a:r>
              <a:rPr lang="en-US" b="0" dirty="0" smtClean="0">
                <a:latin typeface="Arial" pitchFamily="34" charset="0"/>
              </a:rPr>
              <a:t>DA, DMS, System Field Inventory</a:t>
            </a:r>
          </a:p>
          <a:p>
            <a:pPr lvl="2">
              <a:buFont typeface="Wingdings" pitchFamily="2" charset="2"/>
              <a:buChar char="§"/>
            </a:pPr>
            <a:endParaRPr lang="en-US" b="0" dirty="0" smtClean="0"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48A0A-0B08-4034-858D-943F8A75848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/>
          <a:srcRect l="1193" t="18295" r="1550" b="19135"/>
          <a:stretch>
            <a:fillRect/>
          </a:stretch>
        </p:blipFill>
        <p:spPr bwMode="auto">
          <a:xfrm>
            <a:off x="-12700" y="1389064"/>
            <a:ext cx="10172700" cy="4773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932259" y="2971800"/>
            <a:ext cx="82570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20" rIns="91439" bIns="4572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Demand Response</a:t>
            </a:r>
            <a:endParaRPr lang="en-US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90B2D-DD73-40FE-B6C1-4FFAE3C6942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 descr="UNI_SmartGrid Icon_4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100" y="0"/>
            <a:ext cx="1155725" cy="1104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GE Postive Energy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Smart Grid Template</Template>
  <TotalTime>8598</TotalTime>
  <Pages>0</Pages>
  <Words>1018</Words>
  <Characters>0</Characters>
  <Application>Microsoft Office PowerPoint</Application>
  <PresentationFormat>Custom</PresentationFormat>
  <Lines>0</Lines>
  <Paragraphs>299</Paragraphs>
  <Slides>25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Gill Sans</vt:lpstr>
      <vt:lpstr>ヒラギノ角ゴ Pro W3</vt:lpstr>
      <vt:lpstr>Calibri</vt:lpstr>
      <vt:lpstr>ヒラギノ角ゴ ProN W3</vt:lpstr>
      <vt:lpstr>Trebuchet MS</vt:lpstr>
      <vt:lpstr>Univers 55</vt:lpstr>
      <vt:lpstr>Wingdings</vt:lpstr>
      <vt:lpstr>Courier New</vt:lpstr>
      <vt:lpstr>Avenir LT Std 95 Black</vt:lpstr>
      <vt:lpstr>OGE Postive Energy v3</vt:lpstr>
      <vt:lpstr>Office Theme</vt:lpstr>
      <vt:lpstr>Visio</vt:lpstr>
      <vt:lpstr>Slide 1</vt:lpstr>
      <vt:lpstr>Slide 2</vt:lpstr>
      <vt:lpstr>Slide 3</vt:lpstr>
      <vt:lpstr>Slide 4</vt:lpstr>
      <vt:lpstr>CEO’s Challenge: “Together, we can delay the need for additional fossil-fueled power generation until 2020 or beyond”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Program Milestones (where are we now?)</vt:lpstr>
      <vt:lpstr>The Journey has Just Begun. . .</vt:lpstr>
      <vt:lpstr>Slide 23</vt:lpstr>
      <vt:lpstr>Slide 24</vt:lpstr>
      <vt:lpstr>Slide 25</vt:lpstr>
    </vt:vector>
  </TitlesOfParts>
  <Company>OGE Energy Corp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Longcrier, Sandra</dc:creator>
  <cp:lastModifiedBy> </cp:lastModifiedBy>
  <cp:revision>243</cp:revision>
  <dcterms:created xsi:type="dcterms:W3CDTF">2010-01-18T02:11:43Z</dcterms:created>
  <dcterms:modified xsi:type="dcterms:W3CDTF">2011-10-27T20:33:15Z</dcterms:modified>
</cp:coreProperties>
</file>